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50" r:id="rId1"/>
  </p:sldMasterIdLst>
  <p:notesMasterIdLst>
    <p:notesMasterId r:id="rId27"/>
  </p:notesMasterIdLst>
  <p:handoutMasterIdLst>
    <p:handoutMasterId r:id="rId28"/>
  </p:handoutMasterIdLst>
  <p:sldIdLst>
    <p:sldId id="256" r:id="rId2"/>
    <p:sldId id="257" r:id="rId3"/>
    <p:sldId id="281" r:id="rId4"/>
    <p:sldId id="289" r:id="rId5"/>
    <p:sldId id="276" r:id="rId6"/>
    <p:sldId id="290" r:id="rId7"/>
    <p:sldId id="277" r:id="rId8"/>
    <p:sldId id="278" r:id="rId9"/>
    <p:sldId id="260" r:id="rId10"/>
    <p:sldId id="280" r:id="rId11"/>
    <p:sldId id="282" r:id="rId12"/>
    <p:sldId id="284" r:id="rId13"/>
    <p:sldId id="291" r:id="rId14"/>
    <p:sldId id="292" r:id="rId15"/>
    <p:sldId id="285" r:id="rId16"/>
    <p:sldId id="293" r:id="rId17"/>
    <p:sldId id="287" r:id="rId18"/>
    <p:sldId id="294" r:id="rId19"/>
    <p:sldId id="295" r:id="rId20"/>
    <p:sldId id="296" r:id="rId21"/>
    <p:sldId id="286" r:id="rId22"/>
    <p:sldId id="288" r:id="rId23"/>
    <p:sldId id="297" r:id="rId24"/>
    <p:sldId id="298" r:id="rId25"/>
    <p:sldId id="299" r:id="rId26"/>
  </p:sldIdLst>
  <p:sldSz cx="9144000" cy="6858000" type="screen4x3"/>
  <p:notesSz cx="6858000" cy="9144000"/>
  <p:defaultTextStyle>
    <a:defPPr>
      <a:defRPr lang="ru-RU"/>
    </a:defPPr>
    <a:lvl1pPr algn="l" rtl="0" fontAlgn="base">
      <a:spcBef>
        <a:spcPct val="0"/>
      </a:spcBef>
      <a:spcAft>
        <a:spcPct val="0"/>
      </a:spcAft>
      <a:defRPr kern="1200">
        <a:solidFill>
          <a:schemeClr val="tx1"/>
        </a:solidFill>
        <a:latin typeface="Arial" charset="0"/>
        <a:ea typeface="+mn-ea"/>
        <a:cs typeface="+mn-cs"/>
      </a:defRPr>
    </a:lvl1pPr>
    <a:lvl2pPr marL="457200" algn="l" rtl="0" fontAlgn="base">
      <a:spcBef>
        <a:spcPct val="0"/>
      </a:spcBef>
      <a:spcAft>
        <a:spcPct val="0"/>
      </a:spcAft>
      <a:defRPr kern="1200">
        <a:solidFill>
          <a:schemeClr val="tx1"/>
        </a:solidFill>
        <a:latin typeface="Arial" charset="0"/>
        <a:ea typeface="+mn-ea"/>
        <a:cs typeface="+mn-cs"/>
      </a:defRPr>
    </a:lvl2pPr>
    <a:lvl3pPr marL="914400" algn="l" rtl="0" fontAlgn="base">
      <a:spcBef>
        <a:spcPct val="0"/>
      </a:spcBef>
      <a:spcAft>
        <a:spcPct val="0"/>
      </a:spcAft>
      <a:defRPr kern="1200">
        <a:solidFill>
          <a:schemeClr val="tx1"/>
        </a:solidFill>
        <a:latin typeface="Arial" charset="0"/>
        <a:ea typeface="+mn-ea"/>
        <a:cs typeface="+mn-cs"/>
      </a:defRPr>
    </a:lvl3pPr>
    <a:lvl4pPr marL="1371600" algn="l" rtl="0" fontAlgn="base">
      <a:spcBef>
        <a:spcPct val="0"/>
      </a:spcBef>
      <a:spcAft>
        <a:spcPct val="0"/>
      </a:spcAft>
      <a:defRPr kern="1200">
        <a:solidFill>
          <a:schemeClr val="tx1"/>
        </a:solidFill>
        <a:latin typeface="Arial" charset="0"/>
        <a:ea typeface="+mn-ea"/>
        <a:cs typeface="+mn-cs"/>
      </a:defRPr>
    </a:lvl4pPr>
    <a:lvl5pPr marL="1828800" algn="l" rtl="0" fontAlgn="base">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9300"/>
    <a:srgbClr val="923001"/>
    <a:srgbClr val="C3401C"/>
    <a:srgbClr val="4C1000"/>
    <a:srgbClr val="666666"/>
    <a:srgbClr val="373737"/>
    <a:srgbClr val="364042"/>
    <a:srgbClr val="415860"/>
    <a:srgbClr val="1C1C1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8229" autoAdjust="0"/>
    <p:restoredTop sz="93944"/>
  </p:normalViewPr>
  <p:slideViewPr>
    <p:cSldViewPr>
      <p:cViewPr>
        <p:scale>
          <a:sx n="109" d="100"/>
          <a:sy n="109" d="100"/>
        </p:scale>
        <p:origin x="944" y="328"/>
      </p:cViewPr>
      <p:guideLst>
        <p:guide orient="horz" pos="2160"/>
        <p:guide pos="2880"/>
      </p:guideLst>
    </p:cSldViewPr>
  </p:slideViewPr>
  <p:notesTextViewPr>
    <p:cViewPr>
      <p:scale>
        <a:sx n="100" d="100"/>
        <a:sy n="100" d="100"/>
      </p:scale>
      <p:origin x="0" y="0"/>
    </p:cViewPr>
  </p:notesTextViewPr>
  <p:sorterViewPr>
    <p:cViewPr>
      <p:scale>
        <a:sx n="66" d="100"/>
        <a:sy n="66" d="100"/>
      </p:scale>
      <p:origin x="0" y="0"/>
    </p:cViewPr>
  </p:sorterViewPr>
  <p:notesViewPr>
    <p:cSldViewPr>
      <p:cViewPr varScale="1">
        <p:scale>
          <a:sx n="66" d="100"/>
          <a:sy n="66" d="100"/>
        </p:scale>
        <p:origin x="0" y="0"/>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handoutMaster" Target="handoutMasters/handoutMaster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notesMaster" Target="notesMasters/notesMaster1.xml"/><Relationship Id="rId30" Type="http://schemas.openxmlformats.org/officeDocument/2006/relationships/viewProps" Target="view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56606468"/>
      </p:ext>
    </p:extLst>
  </p:cSld>
  <p:clrMap bg1="lt1" tx1="dk1" bg2="lt2" tx2="dk2" accent1="accent1" accent2="accent2" accent3="accent3" accent4="accent4" accent5="accent5" accent6="accent6" hlink="hlink" folHlink="folHlink"/>
</p:handoutMaster>
</file>

<file path=ppt/media/hdphoto1.wdp>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jpeg>
</file>

<file path=ppt/media/image2.jpeg>
</file>

<file path=ppt/media/image3.png>
</file>

<file path=ppt/media/image4.jpg>
</file>

<file path=ppt/media/image5.png>
</file>

<file path=ppt/media/image6.jp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10274" name="Rectangle 2"/>
          <p:cNvSpPr>
            <a:spLocks noGrp="1" noChangeArrowheads="1"/>
          </p:cNvSpPr>
          <p:nvPr>
            <p:ph type="hdr" sz="quarter"/>
          </p:nvPr>
        </p:nvSpPr>
        <p:spPr bwMode="auto">
          <a:xfrm>
            <a:off x="0" y="0"/>
            <a:ext cx="29718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a:defRPr sz="1200"/>
            </a:lvl1pPr>
          </a:lstStyle>
          <a:p>
            <a:endParaRPr lang="en-US"/>
          </a:p>
        </p:txBody>
      </p:sp>
      <p:sp>
        <p:nvSpPr>
          <p:cNvPr id="310275" name="Rectangle 3"/>
          <p:cNvSpPr>
            <a:spLocks noGrp="1" noChangeArrowheads="1"/>
          </p:cNvSpPr>
          <p:nvPr>
            <p:ph type="dt" idx="1"/>
          </p:nvPr>
        </p:nvSpPr>
        <p:spPr bwMode="auto">
          <a:xfrm>
            <a:off x="3884613" y="0"/>
            <a:ext cx="29718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algn="r">
              <a:defRPr sz="1200"/>
            </a:lvl1pPr>
          </a:lstStyle>
          <a:p>
            <a:endParaRPr lang="en-US"/>
          </a:p>
        </p:txBody>
      </p:sp>
      <p:sp>
        <p:nvSpPr>
          <p:cNvPr id="310276" name="Rectangle 4"/>
          <p:cNvSpPr>
            <a:spLocks noGrp="1" noRot="1" noChangeAspect="1" noChangeArrowheads="1" noTextEdit="1"/>
          </p:cNvSpPr>
          <p:nvPr>
            <p:ph type="sldImg" idx="2"/>
          </p:nvPr>
        </p:nvSpPr>
        <p:spPr bwMode="auto">
          <a:xfrm>
            <a:off x="1143000" y="685800"/>
            <a:ext cx="4572000" cy="3429000"/>
          </a:xfrm>
          <a:prstGeom prst="rect">
            <a:avLst/>
          </a:prstGeom>
          <a:noFill/>
          <a:ln w="9525">
            <a:solidFill>
              <a:srgbClr val="000000"/>
            </a:solidFill>
            <a:miter lim="800000"/>
            <a:headEnd/>
            <a:tailEnd/>
          </a:ln>
          <a:effectLst/>
          <a:extLst>
            <a:ext uri="{AF507438-7753-43E0-B8FC-AC1667EBCBE1}">
              <a14:hiddenEffects xmlns:a14="http://schemas.microsoft.com/office/drawing/2010/main">
                <a:effectLst>
                  <a:outerShdw dist="35921" dir="2700000" algn="ctr" rotWithShape="0">
                    <a:srgbClr val="808080"/>
                  </a:outerShdw>
                </a:effectLst>
              </a14:hiddenEffects>
            </a:ext>
            <a:ext uri="{53640926-AAD7-44D8-BBD7-CCE9431645EC}">
              <a14:shadowObscured xmlns:a14="http://schemas.microsoft.com/office/drawing/2010/main" val="1"/>
            </a:ext>
          </a:extLst>
        </p:spPr>
      </p:sp>
      <p:sp>
        <p:nvSpPr>
          <p:cNvPr id="310277" name="Rectangle 5"/>
          <p:cNvSpPr>
            <a:spLocks noGrp="1" noChangeArrowheads="1"/>
          </p:cNvSpPr>
          <p:nvPr>
            <p:ph type="body" sz="quarter" idx="3"/>
          </p:nvPr>
        </p:nvSpPr>
        <p:spPr bwMode="auto">
          <a:xfrm>
            <a:off x="685800" y="4343400"/>
            <a:ext cx="5486400" cy="41148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310278" name="Rectangle 6"/>
          <p:cNvSpPr>
            <a:spLocks noGrp="1" noChangeArrowheads="1"/>
          </p:cNvSpPr>
          <p:nvPr>
            <p:ph type="ftr" sz="quarter" idx="4"/>
          </p:nvPr>
        </p:nvSpPr>
        <p:spPr bwMode="auto">
          <a:xfrm>
            <a:off x="0" y="8685213"/>
            <a:ext cx="29718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b" anchorCtr="0" compatLnSpc="1">
            <a:prstTxWarp prst="textNoShape">
              <a:avLst/>
            </a:prstTxWarp>
          </a:bodyPr>
          <a:lstStyle>
            <a:lvl1pPr>
              <a:defRPr sz="1200"/>
            </a:lvl1pPr>
          </a:lstStyle>
          <a:p>
            <a:endParaRPr lang="en-US"/>
          </a:p>
        </p:txBody>
      </p:sp>
      <p:sp>
        <p:nvSpPr>
          <p:cNvPr id="310279" name="Rectangle 7"/>
          <p:cNvSpPr>
            <a:spLocks noGrp="1" noChangeArrowheads="1"/>
          </p:cNvSpPr>
          <p:nvPr>
            <p:ph type="sldNum" sz="quarter" idx="5"/>
          </p:nvPr>
        </p:nvSpPr>
        <p:spPr bwMode="auto">
          <a:xfrm>
            <a:off x="3884613" y="8685213"/>
            <a:ext cx="29718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b" anchorCtr="0" compatLnSpc="1">
            <a:prstTxWarp prst="textNoShape">
              <a:avLst/>
            </a:prstTxWarp>
          </a:bodyPr>
          <a:lstStyle>
            <a:lvl1pPr algn="r">
              <a:defRPr sz="1200"/>
            </a:lvl1pPr>
          </a:lstStyle>
          <a:p>
            <a:fld id="{FE69AD49-8992-4BB2-8145-0395B6E819DD}" type="slidenum">
              <a:rPr lang="en-US"/>
              <a:pPr/>
              <a:t>‹#›</a:t>
            </a:fld>
            <a:endParaRPr lang="en-US"/>
          </a:p>
        </p:txBody>
      </p:sp>
    </p:spTree>
    <p:extLst>
      <p:ext uri="{BB962C8B-B14F-4D97-AF65-F5344CB8AC3E}">
        <p14:creationId xmlns:p14="http://schemas.microsoft.com/office/powerpoint/2010/main" val="2325903855"/>
      </p:ext>
    </p:extLst>
  </p:cSld>
  <p:clrMap bg1="lt1" tx1="dk1" bg2="lt2" tx2="dk2" accent1="accent1" accent2="accent2" accent3="accent3" accent4="accent4" accent5="accent5" accent6="accent6" hlink="hlink" folHlink="folHlink"/>
  <p:notesStyle>
    <a:lvl1pPr algn="l" rtl="0" fontAlgn="base">
      <a:spcBef>
        <a:spcPct val="30000"/>
      </a:spcBef>
      <a:spcAft>
        <a:spcPct val="0"/>
      </a:spcAft>
      <a:defRPr sz="1200" kern="1200">
        <a:solidFill>
          <a:schemeClr val="tx1"/>
        </a:solidFill>
        <a:latin typeface="Arial" charset="0"/>
        <a:ea typeface="+mn-ea"/>
        <a:cs typeface="+mn-cs"/>
      </a:defRPr>
    </a:lvl1pPr>
    <a:lvl2pPr marL="457200" algn="l" rtl="0" fontAlgn="base">
      <a:spcBef>
        <a:spcPct val="30000"/>
      </a:spcBef>
      <a:spcAft>
        <a:spcPct val="0"/>
      </a:spcAft>
      <a:defRPr sz="1200" kern="1200">
        <a:solidFill>
          <a:schemeClr val="tx1"/>
        </a:solidFill>
        <a:latin typeface="Arial" charset="0"/>
        <a:ea typeface="+mn-ea"/>
        <a:cs typeface="+mn-cs"/>
      </a:defRPr>
    </a:lvl2pPr>
    <a:lvl3pPr marL="914400" algn="l" rtl="0" fontAlgn="base">
      <a:spcBef>
        <a:spcPct val="30000"/>
      </a:spcBef>
      <a:spcAft>
        <a:spcPct val="0"/>
      </a:spcAft>
      <a:defRPr sz="1200" kern="1200">
        <a:solidFill>
          <a:schemeClr val="tx1"/>
        </a:solidFill>
        <a:latin typeface="Arial" charset="0"/>
        <a:ea typeface="+mn-ea"/>
        <a:cs typeface="+mn-cs"/>
      </a:defRPr>
    </a:lvl3pPr>
    <a:lvl4pPr marL="1371600" algn="l" rtl="0" fontAlgn="base">
      <a:spcBef>
        <a:spcPct val="30000"/>
      </a:spcBef>
      <a:spcAft>
        <a:spcPct val="0"/>
      </a:spcAft>
      <a:defRPr sz="1200" kern="1200">
        <a:solidFill>
          <a:schemeClr val="tx1"/>
        </a:solidFill>
        <a:latin typeface="Arial" charset="0"/>
        <a:ea typeface="+mn-ea"/>
        <a:cs typeface="+mn-cs"/>
      </a:defRPr>
    </a:lvl4pPr>
    <a:lvl5pPr marL="1828800" algn="l" rtl="0" fontAlgn="base">
      <a:spcBef>
        <a:spcPct val="30000"/>
      </a:spcBef>
      <a:spcAft>
        <a:spcPct val="0"/>
      </a:spcAft>
      <a:defRPr sz="1200" kern="1200">
        <a:solidFill>
          <a:schemeClr val="tx1"/>
        </a:solidFill>
        <a:latin typeface="Arial" charset="0"/>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11CD1780-DA84-4F72-9C2F-9AC2647A3B71}" type="slidenum">
              <a:rPr lang="en-US"/>
              <a:pPr/>
              <a:t>1</a:t>
            </a:fld>
            <a:endParaRPr lang="en-US"/>
          </a:p>
        </p:txBody>
      </p:sp>
      <p:sp>
        <p:nvSpPr>
          <p:cNvPr id="311298" name="Rectangle 2"/>
          <p:cNvSpPr>
            <a:spLocks noGrp="1" noRot="1" noChangeAspect="1" noChangeArrowheads="1" noTextEdit="1"/>
          </p:cNvSpPr>
          <p:nvPr>
            <p:ph type="sldImg"/>
          </p:nvPr>
        </p:nvSpPr>
        <p:spPr>
          <a:ln/>
        </p:spPr>
      </p:sp>
      <p:sp>
        <p:nvSpPr>
          <p:cNvPr id="311299" name="Rectangle 3"/>
          <p:cNvSpPr>
            <a:spLocks noGrp="1" noChangeArrowheads="1"/>
          </p:cNvSpPr>
          <p:nvPr>
            <p:ph type="body" idx="1"/>
          </p:nvPr>
        </p:nvSpPr>
        <p:spPr/>
        <p:txBody>
          <a:bodyPr/>
          <a:lstStyle/>
          <a:p>
            <a:endParaRPr 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6D289911-4CA4-4A44-94B4-5090F940800C}" type="slidenum">
              <a:rPr lang="en-US"/>
              <a:pPr/>
              <a:t>2</a:t>
            </a:fld>
            <a:endParaRPr lang="en-US"/>
          </a:p>
        </p:txBody>
      </p:sp>
      <p:sp>
        <p:nvSpPr>
          <p:cNvPr id="312322" name="Rectangle 2"/>
          <p:cNvSpPr>
            <a:spLocks noGrp="1" noRot="1" noChangeAspect="1" noChangeArrowheads="1" noTextEdit="1"/>
          </p:cNvSpPr>
          <p:nvPr>
            <p:ph type="sldImg"/>
          </p:nvPr>
        </p:nvSpPr>
        <p:spPr>
          <a:ln/>
        </p:spPr>
      </p:sp>
      <p:sp>
        <p:nvSpPr>
          <p:cNvPr id="312323" name="Rectangle 3"/>
          <p:cNvSpPr>
            <a:spLocks noGrp="1" noChangeArrowheads="1"/>
          </p:cNvSpPr>
          <p:nvPr>
            <p:ph type="body" idx="1"/>
          </p:nvPr>
        </p:nvSpPr>
        <p:spPr/>
        <p:txBody>
          <a:bodyPr/>
          <a:lstStyle/>
          <a:p>
            <a:r>
              <a:rPr lang="en-US" dirty="0"/>
              <a:t>Create a machine learning model that can predict house prices in Ames City, IA, USA, for sellers and provide an interactive display for the users, where users can filter for various search criteria simultaneously.</a:t>
            </a: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6D289911-4CA4-4A44-94B4-5090F940800C}" type="slidenum">
              <a:rPr lang="en-US"/>
              <a:pPr/>
              <a:t>3</a:t>
            </a:fld>
            <a:endParaRPr lang="en-US"/>
          </a:p>
        </p:txBody>
      </p:sp>
      <p:sp>
        <p:nvSpPr>
          <p:cNvPr id="312322" name="Rectangle 2"/>
          <p:cNvSpPr>
            <a:spLocks noGrp="1" noRot="1" noChangeAspect="1" noChangeArrowheads="1" noTextEdit="1"/>
          </p:cNvSpPr>
          <p:nvPr>
            <p:ph type="sldImg"/>
          </p:nvPr>
        </p:nvSpPr>
        <p:spPr>
          <a:ln/>
        </p:spPr>
      </p:sp>
      <p:sp>
        <p:nvSpPr>
          <p:cNvPr id="312323" name="Rectangle 3"/>
          <p:cNvSpPr>
            <a:spLocks noGrp="1" noChangeArrowheads="1"/>
          </p:cNvSpPr>
          <p:nvPr>
            <p:ph type="body" idx="1"/>
          </p:nvPr>
        </p:nvSpPr>
        <p:spPr/>
        <p:txBody>
          <a:bodyPr/>
          <a:lstStyle/>
          <a:p>
            <a:endParaRPr lang="en-US"/>
          </a:p>
        </p:txBody>
      </p:sp>
    </p:spTree>
    <p:extLst>
      <p:ext uri="{BB962C8B-B14F-4D97-AF65-F5344CB8AC3E}">
        <p14:creationId xmlns:p14="http://schemas.microsoft.com/office/powerpoint/2010/main" val="252607464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6D289911-4CA4-4A44-94B4-5090F940800C}" type="slidenum">
              <a:rPr lang="en-US"/>
              <a:pPr/>
              <a:t>4</a:t>
            </a:fld>
            <a:endParaRPr lang="en-US"/>
          </a:p>
        </p:txBody>
      </p:sp>
      <p:sp>
        <p:nvSpPr>
          <p:cNvPr id="312322" name="Rectangle 2"/>
          <p:cNvSpPr>
            <a:spLocks noGrp="1" noRot="1" noChangeAspect="1" noChangeArrowheads="1" noTextEdit="1"/>
          </p:cNvSpPr>
          <p:nvPr>
            <p:ph type="sldImg"/>
          </p:nvPr>
        </p:nvSpPr>
        <p:spPr>
          <a:ln/>
        </p:spPr>
      </p:sp>
      <p:sp>
        <p:nvSpPr>
          <p:cNvPr id="312323" name="Rectangle 3"/>
          <p:cNvSpPr>
            <a:spLocks noGrp="1" noChangeArrowheads="1"/>
          </p:cNvSpPr>
          <p:nvPr>
            <p:ph type="body" idx="1"/>
          </p:nvPr>
        </p:nvSpPr>
        <p:spPr/>
        <p:txBody>
          <a:bodyPr/>
          <a:lstStyle/>
          <a:p>
            <a:endParaRPr lang="en-US"/>
          </a:p>
        </p:txBody>
      </p:sp>
    </p:spTree>
    <p:extLst>
      <p:ext uri="{BB962C8B-B14F-4D97-AF65-F5344CB8AC3E}">
        <p14:creationId xmlns:p14="http://schemas.microsoft.com/office/powerpoint/2010/main" val="84413334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E69AD49-8992-4BB2-8145-0395B6E819DD}" type="slidenum">
              <a:rPr lang="en-US" smtClean="0"/>
              <a:pPr/>
              <a:t>7</a:t>
            </a:fld>
            <a:endParaRPr lang="en-US"/>
          </a:p>
        </p:txBody>
      </p:sp>
    </p:spTree>
    <p:extLst>
      <p:ext uri="{BB962C8B-B14F-4D97-AF65-F5344CB8AC3E}">
        <p14:creationId xmlns:p14="http://schemas.microsoft.com/office/powerpoint/2010/main" val="161741236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0A293BDB-03D0-48A9-B350-2BAAB8C51169}" type="slidenum">
              <a:rPr lang="en-US"/>
              <a:pPr/>
              <a:t>9</a:t>
            </a:fld>
            <a:endParaRPr lang="en-US"/>
          </a:p>
        </p:txBody>
      </p:sp>
      <p:sp>
        <p:nvSpPr>
          <p:cNvPr id="315394" name="Rectangle 2"/>
          <p:cNvSpPr>
            <a:spLocks noGrp="1" noRot="1" noChangeAspect="1" noChangeArrowheads="1" noTextEdit="1"/>
          </p:cNvSpPr>
          <p:nvPr>
            <p:ph type="sldImg"/>
          </p:nvPr>
        </p:nvSpPr>
        <p:spPr>
          <a:ln/>
        </p:spPr>
      </p:sp>
      <p:sp>
        <p:nvSpPr>
          <p:cNvPr id="315395" name="Rectangle 3"/>
          <p:cNvSpPr>
            <a:spLocks noGrp="1" noChangeArrowheads="1"/>
          </p:cNvSpPr>
          <p:nvPr>
            <p:ph type="body" idx="1"/>
          </p:nvPr>
        </p:nvSpPr>
        <p:spPr/>
        <p:txBody>
          <a:bodyPr/>
          <a:lstStyle/>
          <a:p>
            <a:endParaRPr 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0A293BDB-03D0-48A9-B350-2BAAB8C51169}" type="slidenum">
              <a:rPr lang="en-US"/>
              <a:pPr/>
              <a:t>10</a:t>
            </a:fld>
            <a:endParaRPr lang="en-US"/>
          </a:p>
        </p:txBody>
      </p:sp>
      <p:sp>
        <p:nvSpPr>
          <p:cNvPr id="315394" name="Rectangle 2"/>
          <p:cNvSpPr>
            <a:spLocks noGrp="1" noRot="1" noChangeAspect="1" noChangeArrowheads="1" noTextEdit="1"/>
          </p:cNvSpPr>
          <p:nvPr>
            <p:ph type="sldImg"/>
          </p:nvPr>
        </p:nvSpPr>
        <p:spPr>
          <a:ln/>
        </p:spPr>
      </p:sp>
      <p:sp>
        <p:nvSpPr>
          <p:cNvPr id="315395" name="Rectangle 3"/>
          <p:cNvSpPr>
            <a:spLocks noGrp="1" noChangeArrowheads="1"/>
          </p:cNvSpPr>
          <p:nvPr>
            <p:ph type="body" idx="1"/>
          </p:nvPr>
        </p:nvSpPr>
        <p:spPr/>
        <p:txBody>
          <a:bodyPr/>
          <a:lstStyle/>
          <a:p>
            <a:endParaRPr lang="en-US"/>
          </a:p>
        </p:txBody>
      </p:sp>
    </p:spTree>
    <p:extLst>
      <p:ext uri="{BB962C8B-B14F-4D97-AF65-F5344CB8AC3E}">
        <p14:creationId xmlns:p14="http://schemas.microsoft.com/office/powerpoint/2010/main" val="244749593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E69AD49-8992-4BB2-8145-0395B6E819DD}" type="slidenum">
              <a:rPr lang="en-US" smtClean="0"/>
              <a:pPr/>
              <a:t>24</a:t>
            </a:fld>
            <a:endParaRPr lang="en-US"/>
          </a:p>
        </p:txBody>
      </p:sp>
    </p:spTree>
    <p:extLst>
      <p:ext uri="{BB962C8B-B14F-4D97-AF65-F5344CB8AC3E}">
        <p14:creationId xmlns:p14="http://schemas.microsoft.com/office/powerpoint/2010/main" val="446574472"/>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Pr>
        <a:blipFill dpi="0" rotWithShape="0">
          <a:blip r:embed="rId2"/>
          <a:srcRect/>
          <a:stretch>
            <a:fillRect/>
          </a:stretch>
        </a:blipFill>
        <a:effectLst/>
      </p:bgPr>
    </p:bg>
    <p:spTree>
      <p:nvGrpSpPr>
        <p:cNvPr id="1" name=""/>
        <p:cNvGrpSpPr/>
        <p:nvPr/>
      </p:nvGrpSpPr>
      <p:grpSpPr>
        <a:xfrm>
          <a:off x="0" y="0"/>
          <a:ext cx="0" cy="0"/>
          <a:chOff x="0" y="0"/>
          <a:chExt cx="0" cy="0"/>
        </a:xfrm>
      </p:grpSpPr>
      <p:sp>
        <p:nvSpPr>
          <p:cNvPr id="273411" name="Rectangle 3"/>
          <p:cNvSpPr>
            <a:spLocks noGrp="1" noChangeArrowheads="1"/>
          </p:cNvSpPr>
          <p:nvPr>
            <p:ph type="ctrTitle"/>
          </p:nvPr>
        </p:nvSpPr>
        <p:spPr>
          <a:xfrm>
            <a:off x="2122488" y="5589588"/>
            <a:ext cx="6626225" cy="1008062"/>
          </a:xfrm>
        </p:spPr>
        <p:txBody>
          <a:bodyPr/>
          <a:lstStyle>
            <a:lvl1pPr>
              <a:defRPr>
                <a:solidFill>
                  <a:srgbClr val="000000"/>
                </a:solidFill>
              </a:defRPr>
            </a:lvl1pPr>
          </a:lstStyle>
          <a:p>
            <a:pPr lvl="0"/>
            <a:r>
              <a:rPr lang="ru-RU" noProof="0"/>
              <a:t>Click to edit Master title style</a:t>
            </a:r>
          </a:p>
        </p:txBody>
      </p:sp>
      <p:sp>
        <p:nvSpPr>
          <p:cNvPr id="273412" name="Rectangle 4"/>
          <p:cNvSpPr>
            <a:spLocks noGrp="1" noChangeArrowheads="1"/>
          </p:cNvSpPr>
          <p:nvPr>
            <p:ph type="subTitle" idx="1"/>
          </p:nvPr>
        </p:nvSpPr>
        <p:spPr>
          <a:xfrm>
            <a:off x="2122488" y="404813"/>
            <a:ext cx="6623050" cy="576262"/>
          </a:xfrm>
          <a:extLst>
            <a:ext uri="{AF507438-7753-43E0-B8FC-AC1667EBCBE1}">
              <a14:hiddenEffects xmlns:a14="http://schemas.microsoft.com/office/drawing/2010/main">
                <a:effectLst>
                  <a:outerShdw dist="17961" dir="2700000" algn="ctr" rotWithShape="0">
                    <a:schemeClr val="bg2"/>
                  </a:outerShdw>
                </a:effectLst>
              </a14:hiddenEffects>
            </a:ext>
          </a:extLst>
        </p:spPr>
        <p:txBody>
          <a:bodyPr/>
          <a:lstStyle>
            <a:lvl1pPr marL="0" indent="0">
              <a:buFontTx/>
              <a:buNone/>
              <a:defRPr>
                <a:latin typeface="Futura LT Book" pitchFamily="2" charset="0"/>
              </a:defRPr>
            </a:lvl1pPr>
          </a:lstStyle>
          <a:p>
            <a:pPr lvl="0"/>
            <a:r>
              <a:rPr lang="ru-RU" noProof="0" dirty="0"/>
              <a:t>Click </a:t>
            </a:r>
            <a:r>
              <a:rPr lang="ru-RU" noProof="0" dirty="0" err="1"/>
              <a:t>to</a:t>
            </a:r>
            <a:r>
              <a:rPr lang="ru-RU" noProof="0" dirty="0"/>
              <a:t> </a:t>
            </a:r>
            <a:r>
              <a:rPr lang="ru-RU" noProof="0" dirty="0" err="1"/>
              <a:t>edit</a:t>
            </a:r>
            <a:r>
              <a:rPr lang="ru-RU" noProof="0" dirty="0"/>
              <a:t> Master </a:t>
            </a:r>
            <a:r>
              <a:rPr lang="ru-RU" noProof="0" dirty="0" err="1"/>
              <a:t>subtitle</a:t>
            </a:r>
            <a:r>
              <a:rPr lang="ru-RU" noProof="0" dirty="0"/>
              <a:t> </a:t>
            </a:r>
            <a:r>
              <a:rPr lang="ru-RU" noProof="0" dirty="0" err="1"/>
              <a:t>style</a:t>
            </a:r>
            <a:endParaRPr lang="ru-RU" noProof="0"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42262551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4638" y="404813"/>
            <a:ext cx="2051050" cy="5903912"/>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66725" y="404813"/>
            <a:ext cx="6005513" cy="5903912"/>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88165729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objOnly" preserve="1">
  <p:cSld name="Content">
    <p:spTree>
      <p:nvGrpSpPr>
        <p:cNvPr id="1" name=""/>
        <p:cNvGrpSpPr/>
        <p:nvPr/>
      </p:nvGrpSpPr>
      <p:grpSpPr>
        <a:xfrm>
          <a:off x="0" y="0"/>
          <a:ext cx="0" cy="0"/>
          <a:chOff x="0" y="0"/>
          <a:chExt cx="0" cy="0"/>
        </a:xfrm>
      </p:grpSpPr>
      <p:sp>
        <p:nvSpPr>
          <p:cNvPr id="2" name="Content Placeholder 1"/>
          <p:cNvSpPr>
            <a:spLocks noGrp="1"/>
          </p:cNvSpPr>
          <p:nvPr>
            <p:ph/>
          </p:nvPr>
        </p:nvSpPr>
        <p:spPr>
          <a:xfrm>
            <a:off x="466725" y="404813"/>
            <a:ext cx="8208963" cy="590391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82217645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52444547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Tree>
    <p:extLst>
      <p:ext uri="{BB962C8B-B14F-4D97-AF65-F5344CB8AC3E}">
        <p14:creationId xmlns:p14="http://schemas.microsoft.com/office/powerpoint/2010/main" val="371221677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503238" y="2276475"/>
            <a:ext cx="4010025" cy="403225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65663" y="2276475"/>
            <a:ext cx="4010025" cy="403225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49504319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78607783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63929390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86354834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Tree>
    <p:extLst>
      <p:ext uri="{BB962C8B-B14F-4D97-AF65-F5344CB8AC3E}">
        <p14:creationId xmlns:p14="http://schemas.microsoft.com/office/powerpoint/2010/main" val="266779305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Tree>
    <p:extLst>
      <p:ext uri="{BB962C8B-B14F-4D97-AF65-F5344CB8AC3E}">
        <p14:creationId xmlns:p14="http://schemas.microsoft.com/office/powerpoint/2010/main" val="111097367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jpe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0">
          <a:blip r:embed="rId14"/>
          <a:srcRect/>
          <a:stretch>
            <a:fillRect/>
          </a:stretch>
        </a:blipFill>
        <a:effectLst/>
      </p:bgPr>
    </p:bg>
    <p:spTree>
      <p:nvGrpSpPr>
        <p:cNvPr id="1" name=""/>
        <p:cNvGrpSpPr/>
        <p:nvPr/>
      </p:nvGrpSpPr>
      <p:grpSpPr>
        <a:xfrm>
          <a:off x="0" y="0"/>
          <a:ext cx="0" cy="0"/>
          <a:chOff x="0" y="0"/>
          <a:chExt cx="0" cy="0"/>
        </a:xfrm>
      </p:grpSpPr>
      <p:sp>
        <p:nvSpPr>
          <p:cNvPr id="272386" name="Rectangle 2"/>
          <p:cNvSpPr>
            <a:spLocks noGrp="1" noChangeArrowheads="1"/>
          </p:cNvSpPr>
          <p:nvPr>
            <p:ph type="title"/>
          </p:nvPr>
        </p:nvSpPr>
        <p:spPr bwMode="auto">
          <a:xfrm>
            <a:off x="466725" y="404813"/>
            <a:ext cx="6626225" cy="13684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17961" dir="2700000" algn="ctr" rotWithShape="0">
                    <a:schemeClr val="bg2"/>
                  </a:outerShdw>
                </a:effectLst>
              </a14:hiddenEffects>
            </a:ext>
          </a:extLst>
        </p:spPr>
        <p:txBody>
          <a:bodyPr vert="horz" wrap="square" lIns="91440" tIns="45720" rIns="91440" bIns="45720" numCol="1" anchor="ctr" anchorCtr="0" compatLnSpc="1">
            <a:prstTxWarp prst="textNoShape">
              <a:avLst/>
            </a:prstTxWarp>
          </a:bodyPr>
          <a:lstStyle/>
          <a:p>
            <a:pPr lvl="0"/>
            <a:r>
              <a:rPr lang="ru-RU"/>
              <a:t>Click to edit Master title style</a:t>
            </a:r>
          </a:p>
        </p:txBody>
      </p:sp>
      <p:sp>
        <p:nvSpPr>
          <p:cNvPr id="272387" name="Rectangle 3"/>
          <p:cNvSpPr>
            <a:spLocks noGrp="1" noChangeArrowheads="1"/>
          </p:cNvSpPr>
          <p:nvPr>
            <p:ph type="body" idx="1"/>
          </p:nvPr>
        </p:nvSpPr>
        <p:spPr bwMode="auto">
          <a:xfrm>
            <a:off x="503238" y="2276475"/>
            <a:ext cx="8172450" cy="40322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p>
            <a:pPr lvl="0"/>
            <a:r>
              <a:rPr lang="ru-RU"/>
              <a:t>Click to edit Master text styles</a:t>
            </a:r>
          </a:p>
          <a:p>
            <a:pPr lvl="1"/>
            <a:r>
              <a:rPr lang="ru-RU"/>
              <a:t>Second level</a:t>
            </a:r>
          </a:p>
          <a:p>
            <a:pPr lvl="2"/>
            <a:r>
              <a:rPr lang="ru-RU"/>
              <a:t>Third level</a:t>
            </a:r>
          </a:p>
          <a:p>
            <a:pPr lvl="3"/>
            <a:r>
              <a:rPr lang="ru-RU"/>
              <a:t>Fourth level</a:t>
            </a:r>
          </a:p>
          <a:p>
            <a:pPr lvl="4"/>
            <a:r>
              <a:rPr lang="ru-RU"/>
              <a:t>Fifth level</a:t>
            </a:r>
          </a:p>
        </p:txBody>
      </p:sp>
    </p:spTree>
  </p:cSld>
  <p:clrMap bg1="lt1" tx1="dk1" bg2="lt2" tx2="dk2" accent1="accent1" accent2="accent2" accent3="accent3" accent4="accent4" accent5="accent5" accent6="accent6" hlink="hlink" folHlink="folHlink"/>
  <p:sldLayoutIdLst>
    <p:sldLayoutId id="2147483751" r:id="rId1"/>
    <p:sldLayoutId id="2147483752" r:id="rId2"/>
    <p:sldLayoutId id="2147483753" r:id="rId3"/>
    <p:sldLayoutId id="2147483754" r:id="rId4"/>
    <p:sldLayoutId id="2147483755" r:id="rId5"/>
    <p:sldLayoutId id="2147483756" r:id="rId6"/>
    <p:sldLayoutId id="2147483757" r:id="rId7"/>
    <p:sldLayoutId id="2147483758" r:id="rId8"/>
    <p:sldLayoutId id="2147483759" r:id="rId9"/>
    <p:sldLayoutId id="2147483760" r:id="rId10"/>
    <p:sldLayoutId id="2147483761" r:id="rId11"/>
    <p:sldLayoutId id="2147483762" r:id="rId12"/>
  </p:sldLayoutIdLst>
  <p:txStyles>
    <p:titleStyle>
      <a:lvl1pPr algn="l" rtl="0" fontAlgn="base">
        <a:spcBef>
          <a:spcPct val="0"/>
        </a:spcBef>
        <a:spcAft>
          <a:spcPct val="0"/>
        </a:spcAft>
        <a:defRPr sz="3600">
          <a:solidFill>
            <a:schemeClr val="bg1"/>
          </a:solidFill>
          <a:latin typeface="+mj-lt"/>
          <a:ea typeface="+mj-ea"/>
          <a:cs typeface="+mj-cs"/>
        </a:defRPr>
      </a:lvl1pPr>
      <a:lvl2pPr algn="l" rtl="0" fontAlgn="base">
        <a:spcBef>
          <a:spcPct val="0"/>
        </a:spcBef>
        <a:spcAft>
          <a:spcPct val="0"/>
        </a:spcAft>
        <a:defRPr sz="3600">
          <a:solidFill>
            <a:schemeClr val="bg1"/>
          </a:solidFill>
          <a:latin typeface="Futura LT Book" pitchFamily="2" charset="0"/>
        </a:defRPr>
      </a:lvl2pPr>
      <a:lvl3pPr algn="l" rtl="0" fontAlgn="base">
        <a:spcBef>
          <a:spcPct val="0"/>
        </a:spcBef>
        <a:spcAft>
          <a:spcPct val="0"/>
        </a:spcAft>
        <a:defRPr sz="3600">
          <a:solidFill>
            <a:schemeClr val="bg1"/>
          </a:solidFill>
          <a:latin typeface="Futura LT Book" pitchFamily="2" charset="0"/>
        </a:defRPr>
      </a:lvl3pPr>
      <a:lvl4pPr algn="l" rtl="0" fontAlgn="base">
        <a:spcBef>
          <a:spcPct val="0"/>
        </a:spcBef>
        <a:spcAft>
          <a:spcPct val="0"/>
        </a:spcAft>
        <a:defRPr sz="3600">
          <a:solidFill>
            <a:schemeClr val="bg1"/>
          </a:solidFill>
          <a:latin typeface="Futura LT Book" pitchFamily="2" charset="0"/>
        </a:defRPr>
      </a:lvl4pPr>
      <a:lvl5pPr algn="l" rtl="0" fontAlgn="base">
        <a:spcBef>
          <a:spcPct val="0"/>
        </a:spcBef>
        <a:spcAft>
          <a:spcPct val="0"/>
        </a:spcAft>
        <a:defRPr sz="3600">
          <a:solidFill>
            <a:schemeClr val="bg1"/>
          </a:solidFill>
          <a:latin typeface="Futura LT Book" pitchFamily="2" charset="0"/>
        </a:defRPr>
      </a:lvl5pPr>
      <a:lvl6pPr marL="457200" algn="l" rtl="0" fontAlgn="base">
        <a:spcBef>
          <a:spcPct val="0"/>
        </a:spcBef>
        <a:spcAft>
          <a:spcPct val="0"/>
        </a:spcAft>
        <a:defRPr sz="3600">
          <a:solidFill>
            <a:schemeClr val="bg1"/>
          </a:solidFill>
          <a:latin typeface="Futura LT Book" pitchFamily="2" charset="0"/>
        </a:defRPr>
      </a:lvl6pPr>
      <a:lvl7pPr marL="914400" algn="l" rtl="0" fontAlgn="base">
        <a:spcBef>
          <a:spcPct val="0"/>
        </a:spcBef>
        <a:spcAft>
          <a:spcPct val="0"/>
        </a:spcAft>
        <a:defRPr sz="3600">
          <a:solidFill>
            <a:schemeClr val="bg1"/>
          </a:solidFill>
          <a:latin typeface="Futura LT Book" pitchFamily="2" charset="0"/>
        </a:defRPr>
      </a:lvl7pPr>
      <a:lvl8pPr marL="1371600" algn="l" rtl="0" fontAlgn="base">
        <a:spcBef>
          <a:spcPct val="0"/>
        </a:spcBef>
        <a:spcAft>
          <a:spcPct val="0"/>
        </a:spcAft>
        <a:defRPr sz="3600">
          <a:solidFill>
            <a:schemeClr val="bg1"/>
          </a:solidFill>
          <a:latin typeface="Futura LT Book" pitchFamily="2" charset="0"/>
        </a:defRPr>
      </a:lvl8pPr>
      <a:lvl9pPr marL="1828800" algn="l" rtl="0" fontAlgn="base">
        <a:spcBef>
          <a:spcPct val="0"/>
        </a:spcBef>
        <a:spcAft>
          <a:spcPct val="0"/>
        </a:spcAft>
        <a:defRPr sz="3600">
          <a:solidFill>
            <a:schemeClr val="bg1"/>
          </a:solidFill>
          <a:latin typeface="Futura LT Book" pitchFamily="2" charset="0"/>
        </a:defRPr>
      </a:lvl9pPr>
    </p:titleStyle>
    <p:bodyStyle>
      <a:lvl1pPr marL="342900" indent="-342900" algn="l" rtl="0" fontAlgn="base">
        <a:spcBef>
          <a:spcPct val="20000"/>
        </a:spcBef>
        <a:spcAft>
          <a:spcPct val="0"/>
        </a:spcAft>
        <a:buChar char="•"/>
        <a:defRPr sz="2000">
          <a:solidFill>
            <a:srgbClr val="000000"/>
          </a:solidFill>
          <a:latin typeface="+mn-lt"/>
          <a:ea typeface="+mn-ea"/>
          <a:cs typeface="+mn-cs"/>
        </a:defRPr>
      </a:lvl1pPr>
      <a:lvl2pPr marL="742950" indent="-285750" algn="l" rtl="0" fontAlgn="base">
        <a:spcBef>
          <a:spcPct val="20000"/>
        </a:spcBef>
        <a:spcAft>
          <a:spcPct val="0"/>
        </a:spcAft>
        <a:buChar char="–"/>
        <a:defRPr sz="2000">
          <a:solidFill>
            <a:srgbClr val="000000"/>
          </a:solidFill>
          <a:latin typeface="+mn-lt"/>
        </a:defRPr>
      </a:lvl2pPr>
      <a:lvl3pPr marL="1143000" indent="-228600" algn="l" rtl="0" fontAlgn="base">
        <a:spcBef>
          <a:spcPct val="20000"/>
        </a:spcBef>
        <a:spcAft>
          <a:spcPct val="0"/>
        </a:spcAft>
        <a:buChar char="•"/>
        <a:defRPr sz="2000">
          <a:solidFill>
            <a:srgbClr val="000000"/>
          </a:solidFill>
          <a:latin typeface="+mn-lt"/>
        </a:defRPr>
      </a:lvl3pPr>
      <a:lvl4pPr marL="1600200" indent="-228600" algn="l" rtl="0" fontAlgn="base">
        <a:spcBef>
          <a:spcPct val="20000"/>
        </a:spcBef>
        <a:spcAft>
          <a:spcPct val="0"/>
        </a:spcAft>
        <a:buChar char="–"/>
        <a:defRPr sz="2000">
          <a:solidFill>
            <a:srgbClr val="000000"/>
          </a:solidFill>
          <a:latin typeface="+mn-lt"/>
        </a:defRPr>
      </a:lvl4pPr>
      <a:lvl5pPr marL="2057400" indent="-228600" algn="l" rtl="0" fontAlgn="base">
        <a:spcBef>
          <a:spcPct val="20000"/>
        </a:spcBef>
        <a:spcAft>
          <a:spcPct val="0"/>
        </a:spcAft>
        <a:buChar char="»"/>
        <a:defRPr sz="2000">
          <a:solidFill>
            <a:srgbClr val="000000"/>
          </a:solidFill>
          <a:latin typeface="+mn-lt"/>
        </a:defRPr>
      </a:lvl5pPr>
      <a:lvl6pPr marL="2514600" indent="-228600" algn="l" rtl="0" fontAlgn="base">
        <a:spcBef>
          <a:spcPct val="20000"/>
        </a:spcBef>
        <a:spcAft>
          <a:spcPct val="0"/>
        </a:spcAft>
        <a:buChar char="»"/>
        <a:defRPr sz="2000">
          <a:solidFill>
            <a:srgbClr val="000000"/>
          </a:solidFill>
          <a:latin typeface="+mn-lt"/>
        </a:defRPr>
      </a:lvl6pPr>
      <a:lvl7pPr marL="2971800" indent="-228600" algn="l" rtl="0" fontAlgn="base">
        <a:spcBef>
          <a:spcPct val="20000"/>
        </a:spcBef>
        <a:spcAft>
          <a:spcPct val="0"/>
        </a:spcAft>
        <a:buChar char="»"/>
        <a:defRPr sz="2000">
          <a:solidFill>
            <a:srgbClr val="000000"/>
          </a:solidFill>
          <a:latin typeface="+mn-lt"/>
        </a:defRPr>
      </a:lvl7pPr>
      <a:lvl8pPr marL="3429000" indent="-228600" algn="l" rtl="0" fontAlgn="base">
        <a:spcBef>
          <a:spcPct val="20000"/>
        </a:spcBef>
        <a:spcAft>
          <a:spcPct val="0"/>
        </a:spcAft>
        <a:buChar char="»"/>
        <a:defRPr sz="2000">
          <a:solidFill>
            <a:srgbClr val="000000"/>
          </a:solidFill>
          <a:latin typeface="+mn-lt"/>
        </a:defRPr>
      </a:lvl8pPr>
      <a:lvl9pPr marL="3886200" indent="-228600" algn="l" rtl="0" fontAlgn="base">
        <a:spcBef>
          <a:spcPct val="20000"/>
        </a:spcBef>
        <a:spcAft>
          <a:spcPct val="0"/>
        </a:spcAft>
        <a:buChar char="»"/>
        <a:defRPr sz="2000">
          <a:solidFill>
            <a:srgbClr val="000000"/>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18.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3.xml"/><Relationship Id="rId1" Type="http://schemas.openxmlformats.org/officeDocument/2006/relationships/slideLayout" Target="../slideLayouts/slideLayout4.xml"/><Relationship Id="rId4" Type="http://schemas.openxmlformats.org/officeDocument/2006/relationships/hyperlink" Target="https://www.publicdomainpictures.net/en/view-image.php?image=290296&amp;picture=house-sold" TargetMode="Externa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openxmlformats.org/officeDocument/2006/relationships/hyperlink" Target="https://www.duperrin.com/english/2017/07/20/being-data-driven-means-being-contex-driven/data-mining-infographic/" TargetMode="External"/><Relationship Id="rId2" Type="http://schemas.openxmlformats.org/officeDocument/2006/relationships/image" Target="../media/image6.jpg"/><Relationship Id="rId1" Type="http://schemas.openxmlformats.org/officeDocument/2006/relationships/slideLayout" Target="../slideLayouts/slideLayout2.xml"/><Relationship Id="rId4" Type="http://schemas.openxmlformats.org/officeDocument/2006/relationships/hyperlink" Target="https://creativecommons.org/licenses/by-nc-sa/3.0/" TargetMode="External"/></Relationships>
</file>

<file path=ppt/slides/_rels/slide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microsoft.com/office/2007/relationships/hdphoto" Target="../media/hdphoto1.wdp"/></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0579" name="Rectangle 3"/>
          <p:cNvSpPr>
            <a:spLocks noGrp="1" noChangeArrowheads="1"/>
          </p:cNvSpPr>
          <p:nvPr>
            <p:ph type="subTitle" idx="1"/>
          </p:nvPr>
        </p:nvSpPr>
        <p:spPr>
          <a:xfrm>
            <a:off x="205402" y="711583"/>
            <a:ext cx="6467475" cy="504825"/>
          </a:xfrm>
        </p:spPr>
        <p:txBody>
          <a:bodyPr/>
          <a:lstStyle/>
          <a:p>
            <a:r>
              <a:rPr lang="en-CA" sz="2400"/>
              <a:t>House Pricing </a:t>
            </a:r>
            <a:r>
              <a:rPr lang="en-CA" sz="2400" kern="0"/>
              <a:t>Prediction</a:t>
            </a:r>
            <a:endParaRPr lang="uk-UA" sz="2400" dirty="0"/>
          </a:p>
        </p:txBody>
      </p:sp>
      <p:sp>
        <p:nvSpPr>
          <p:cNvPr id="2" name="Rectangle 2">
            <a:extLst>
              <a:ext uri="{FF2B5EF4-FFF2-40B4-BE49-F238E27FC236}">
                <a16:creationId xmlns:a16="http://schemas.microsoft.com/office/drawing/2014/main" id="{D255550C-8F3C-52AC-9D47-35947085F075}"/>
              </a:ext>
            </a:extLst>
          </p:cNvPr>
          <p:cNvSpPr>
            <a:spLocks noGrp="1" noChangeArrowheads="1"/>
          </p:cNvSpPr>
          <p:nvPr>
            <p:ph type="ctrTitle"/>
          </p:nvPr>
        </p:nvSpPr>
        <p:spPr>
          <a:xfrm>
            <a:off x="205402" y="261118"/>
            <a:ext cx="4104456" cy="900931"/>
          </a:xfrm>
        </p:spPr>
        <p:txBody>
          <a:bodyPr/>
          <a:lstStyle/>
          <a:p>
            <a:r>
              <a:rPr lang="en-CA" sz="3200"/>
              <a:t>FINAL PROJECT</a:t>
            </a:r>
            <a:br>
              <a:rPr lang="uk-UA" sz="3200" kern="0"/>
            </a:br>
            <a:endParaRPr lang="uk-UA" sz="3200" dirty="0"/>
          </a:p>
        </p:txBody>
      </p:sp>
      <p:sp>
        <p:nvSpPr>
          <p:cNvPr id="3" name="Rectangle 3">
            <a:extLst>
              <a:ext uri="{FF2B5EF4-FFF2-40B4-BE49-F238E27FC236}">
                <a16:creationId xmlns:a16="http://schemas.microsoft.com/office/drawing/2014/main" id="{9BDE4C32-A0FB-6AE1-AD57-4A99624F96FA}"/>
              </a:ext>
            </a:extLst>
          </p:cNvPr>
          <p:cNvSpPr txBox="1">
            <a:spLocks noChangeArrowheads="1"/>
          </p:cNvSpPr>
          <p:nvPr/>
        </p:nvSpPr>
        <p:spPr bwMode="auto">
          <a:xfrm>
            <a:off x="7308304" y="5157192"/>
            <a:ext cx="3168278" cy="21081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1796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marL="0" indent="0" algn="l" rtl="0" fontAlgn="base">
              <a:spcBef>
                <a:spcPct val="20000"/>
              </a:spcBef>
              <a:spcAft>
                <a:spcPct val="0"/>
              </a:spcAft>
              <a:buFontTx/>
              <a:buNone/>
              <a:defRPr sz="2000">
                <a:solidFill>
                  <a:srgbClr val="000000"/>
                </a:solidFill>
                <a:latin typeface="Futura LT Book" pitchFamily="2" charset="0"/>
                <a:ea typeface="+mn-ea"/>
                <a:cs typeface="+mn-cs"/>
              </a:defRPr>
            </a:lvl1pPr>
            <a:lvl2pPr marL="742950" indent="-285750" algn="l" rtl="0" fontAlgn="base">
              <a:spcBef>
                <a:spcPct val="20000"/>
              </a:spcBef>
              <a:spcAft>
                <a:spcPct val="0"/>
              </a:spcAft>
              <a:buChar char="–"/>
              <a:defRPr sz="2000">
                <a:solidFill>
                  <a:srgbClr val="000000"/>
                </a:solidFill>
                <a:latin typeface="+mn-lt"/>
              </a:defRPr>
            </a:lvl2pPr>
            <a:lvl3pPr marL="1143000" indent="-228600" algn="l" rtl="0" fontAlgn="base">
              <a:spcBef>
                <a:spcPct val="20000"/>
              </a:spcBef>
              <a:spcAft>
                <a:spcPct val="0"/>
              </a:spcAft>
              <a:buChar char="•"/>
              <a:defRPr sz="2000">
                <a:solidFill>
                  <a:srgbClr val="000000"/>
                </a:solidFill>
                <a:latin typeface="+mn-lt"/>
              </a:defRPr>
            </a:lvl3pPr>
            <a:lvl4pPr marL="1600200" indent="-228600" algn="l" rtl="0" fontAlgn="base">
              <a:spcBef>
                <a:spcPct val="20000"/>
              </a:spcBef>
              <a:spcAft>
                <a:spcPct val="0"/>
              </a:spcAft>
              <a:buChar char="–"/>
              <a:defRPr sz="2000">
                <a:solidFill>
                  <a:srgbClr val="000000"/>
                </a:solidFill>
                <a:latin typeface="+mn-lt"/>
              </a:defRPr>
            </a:lvl4pPr>
            <a:lvl5pPr marL="2057400" indent="-228600" algn="l" rtl="0" fontAlgn="base">
              <a:spcBef>
                <a:spcPct val="20000"/>
              </a:spcBef>
              <a:spcAft>
                <a:spcPct val="0"/>
              </a:spcAft>
              <a:buChar char="»"/>
              <a:defRPr sz="2000">
                <a:solidFill>
                  <a:srgbClr val="000000"/>
                </a:solidFill>
                <a:latin typeface="+mn-lt"/>
              </a:defRPr>
            </a:lvl5pPr>
            <a:lvl6pPr marL="2514600" indent="-228600" algn="l" rtl="0" fontAlgn="base">
              <a:spcBef>
                <a:spcPct val="20000"/>
              </a:spcBef>
              <a:spcAft>
                <a:spcPct val="0"/>
              </a:spcAft>
              <a:buChar char="»"/>
              <a:defRPr sz="2000">
                <a:solidFill>
                  <a:srgbClr val="000000"/>
                </a:solidFill>
                <a:latin typeface="+mn-lt"/>
              </a:defRPr>
            </a:lvl6pPr>
            <a:lvl7pPr marL="2971800" indent="-228600" algn="l" rtl="0" fontAlgn="base">
              <a:spcBef>
                <a:spcPct val="20000"/>
              </a:spcBef>
              <a:spcAft>
                <a:spcPct val="0"/>
              </a:spcAft>
              <a:buChar char="»"/>
              <a:defRPr sz="2000">
                <a:solidFill>
                  <a:srgbClr val="000000"/>
                </a:solidFill>
                <a:latin typeface="+mn-lt"/>
              </a:defRPr>
            </a:lvl7pPr>
            <a:lvl8pPr marL="3429000" indent="-228600" algn="l" rtl="0" fontAlgn="base">
              <a:spcBef>
                <a:spcPct val="20000"/>
              </a:spcBef>
              <a:spcAft>
                <a:spcPct val="0"/>
              </a:spcAft>
              <a:buChar char="»"/>
              <a:defRPr sz="2000">
                <a:solidFill>
                  <a:srgbClr val="000000"/>
                </a:solidFill>
                <a:latin typeface="+mn-lt"/>
              </a:defRPr>
            </a:lvl8pPr>
            <a:lvl9pPr marL="3886200" indent="-228600" algn="l" rtl="0" fontAlgn="base">
              <a:spcBef>
                <a:spcPct val="20000"/>
              </a:spcBef>
              <a:spcAft>
                <a:spcPct val="0"/>
              </a:spcAft>
              <a:buChar char="»"/>
              <a:defRPr sz="2000">
                <a:solidFill>
                  <a:srgbClr val="000000"/>
                </a:solidFill>
                <a:latin typeface="+mn-lt"/>
              </a:defRPr>
            </a:lvl9pPr>
          </a:lstStyle>
          <a:p>
            <a:r>
              <a:rPr lang="en-CA" sz="1600" u="sng" kern="0" dirty="0">
                <a:latin typeface="Verdana" pitchFamily="34" charset="0"/>
              </a:rPr>
              <a:t>Prepared by</a:t>
            </a:r>
          </a:p>
          <a:p>
            <a:r>
              <a:rPr lang="en-CA" sz="1400" kern="0" dirty="0">
                <a:latin typeface="Verdana" pitchFamily="34" charset="0"/>
              </a:rPr>
              <a:t>Aydin </a:t>
            </a:r>
            <a:r>
              <a:rPr lang="en-CA" sz="1400" kern="0" dirty="0" err="1">
                <a:latin typeface="Verdana" pitchFamily="34" charset="0"/>
              </a:rPr>
              <a:t>Gokcen</a:t>
            </a:r>
            <a:endParaRPr lang="en-CA" sz="1400" kern="0" dirty="0">
              <a:latin typeface="Verdana" pitchFamily="34" charset="0"/>
            </a:endParaRPr>
          </a:p>
          <a:p>
            <a:r>
              <a:rPr lang="en-CA" sz="1400" kern="0" dirty="0">
                <a:latin typeface="Verdana" pitchFamily="34" charset="0"/>
              </a:rPr>
              <a:t>Buck Matt</a:t>
            </a:r>
          </a:p>
          <a:p>
            <a:r>
              <a:rPr lang="en-CA" sz="1400" kern="0" dirty="0">
                <a:latin typeface="Verdana" pitchFamily="34" charset="0"/>
              </a:rPr>
              <a:t>Channer Timothy</a:t>
            </a:r>
          </a:p>
          <a:p>
            <a:r>
              <a:rPr lang="en-CA" sz="1400" kern="0" dirty="0">
                <a:latin typeface="Verdana" pitchFamily="34" charset="0"/>
              </a:rPr>
              <a:t>Le Phuong</a:t>
            </a:r>
          </a:p>
          <a:p>
            <a:r>
              <a:rPr lang="en-CA" sz="1400" kern="0" dirty="0">
                <a:latin typeface="Verdana" pitchFamily="34" charset="0"/>
              </a:rPr>
              <a:t>Russo </a:t>
            </a:r>
            <a:r>
              <a:rPr lang="en-CA" sz="1400" kern="0" dirty="0" err="1">
                <a:latin typeface="Verdana" pitchFamily="34" charset="0"/>
              </a:rPr>
              <a:t>Estel</a:t>
            </a:r>
            <a:endParaRPr lang="en-CA" sz="1400" kern="0" dirty="0">
              <a:latin typeface="Verdana" pitchFamily="34" charset="0"/>
            </a:endParaRPr>
          </a:p>
          <a:p>
            <a:endParaRPr lang="en-CA" sz="1600" kern="0" dirty="0">
              <a:latin typeface="Verdana" pitchFamily="34" charset="0"/>
            </a:endParaRPr>
          </a:p>
          <a:p>
            <a:endParaRPr lang="en-CA" sz="1600" kern="0" dirty="0">
              <a:latin typeface="Verdana" pitchFamily="34" charset="0"/>
            </a:endParaRPr>
          </a:p>
          <a:p>
            <a:endParaRPr lang="uk-UA" sz="1600" kern="0" dirty="0">
              <a:latin typeface="Verdana" pitchFamily="34" charset="0"/>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4674" name="AutoShape 2"/>
          <p:cNvSpPr>
            <a:spLocks noChangeArrowheads="1"/>
          </p:cNvSpPr>
          <p:nvPr/>
        </p:nvSpPr>
        <p:spPr bwMode="auto">
          <a:xfrm>
            <a:off x="1206684" y="2830007"/>
            <a:ext cx="1511300" cy="1655762"/>
          </a:xfrm>
          <a:prstGeom prst="roundRect">
            <a:avLst>
              <a:gd name="adj" fmla="val 16667"/>
            </a:avLst>
          </a:prstGeom>
          <a:gradFill rotWithShape="1">
            <a:gsLst>
              <a:gs pos="0">
                <a:schemeClr val="folHlink"/>
              </a:gs>
              <a:gs pos="100000">
                <a:schemeClr val="bg1"/>
              </a:gs>
            </a:gsLst>
            <a:lin ang="540000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284675" name="AutoShape 3"/>
          <p:cNvSpPr>
            <a:spLocks noChangeArrowheads="1"/>
          </p:cNvSpPr>
          <p:nvPr/>
        </p:nvSpPr>
        <p:spPr bwMode="auto">
          <a:xfrm flipV="1">
            <a:off x="1278121" y="2758569"/>
            <a:ext cx="1371600" cy="2736850"/>
          </a:xfrm>
          <a:prstGeom prst="roundRect">
            <a:avLst>
              <a:gd name="adj" fmla="val 16667"/>
            </a:avLst>
          </a:prstGeom>
          <a:gradFill rotWithShape="1">
            <a:gsLst>
              <a:gs pos="0">
                <a:schemeClr val="folHlink"/>
              </a:gs>
              <a:gs pos="100000">
                <a:schemeClr val="bg1"/>
              </a:gs>
            </a:gsLst>
            <a:lin ang="540000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284677" name="AutoShape 5"/>
          <p:cNvSpPr>
            <a:spLocks noChangeArrowheads="1"/>
          </p:cNvSpPr>
          <p:nvPr/>
        </p:nvSpPr>
        <p:spPr bwMode="auto">
          <a:xfrm flipV="1">
            <a:off x="6607606" y="2624955"/>
            <a:ext cx="1371600" cy="2736850"/>
          </a:xfrm>
          <a:prstGeom prst="roundRect">
            <a:avLst>
              <a:gd name="adj" fmla="val 16667"/>
            </a:avLst>
          </a:prstGeom>
          <a:gradFill rotWithShape="1">
            <a:gsLst>
              <a:gs pos="0">
                <a:schemeClr val="folHlink"/>
              </a:gs>
              <a:gs pos="100000">
                <a:schemeClr val="bg1"/>
              </a:gs>
            </a:gsLst>
            <a:lin ang="540000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284678" name="Text Box 6"/>
          <p:cNvSpPr txBox="1">
            <a:spLocks noChangeArrowheads="1"/>
          </p:cNvSpPr>
          <p:nvPr/>
        </p:nvSpPr>
        <p:spPr bwMode="auto">
          <a:xfrm>
            <a:off x="6535274" y="3333179"/>
            <a:ext cx="1584325" cy="738664"/>
          </a:xfrm>
          <a:prstGeom prst="rect">
            <a:avLst/>
          </a:prstGeom>
          <a:noFill/>
          <a:ln>
            <a:noFill/>
          </a:ln>
          <a:effectLst/>
          <a:extLst>
            <a:ext uri="{909E8E84-426E-40DD-AFC4-6F175D3DCCD1}">
              <a14:hiddenFill xmlns:a14="http://schemas.microsoft.com/office/drawing/2010/main">
                <a:gradFill rotWithShape="1">
                  <a:gsLst>
                    <a:gs pos="0">
                      <a:schemeClr val="accent1">
                        <a:gamma/>
                        <a:tint val="72941"/>
                        <a:invGamma/>
                        <a:alpha val="39999"/>
                      </a:schemeClr>
                    </a:gs>
                    <a:gs pos="100000">
                      <a:schemeClr val="accent1"/>
                    </a:gs>
                  </a:gsLst>
                  <a:lin ang="5400000" scaled="1"/>
                </a:gradFill>
              </a14:hiddenFill>
            </a:ext>
            <a:ext uri="{91240B29-F687-4F45-9708-019B960494DF}">
              <a14:hiddenLine xmlns:a14="http://schemas.microsoft.com/office/drawing/2010/main" w="0" algn="ctr">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spAutoFit/>
          </a:bodyPr>
          <a:lstStyle/>
          <a:p>
            <a:pPr algn="ctr" eaLnBrk="0" hangingPunct="0"/>
            <a:r>
              <a:rPr lang="en-US" altLang="ko-KR" sz="1400" dirty="0">
                <a:latin typeface="Verdana" pitchFamily="34" charset="0"/>
                <a:ea typeface="굴림" charset="-127"/>
              </a:rPr>
              <a:t>Flask</a:t>
            </a:r>
          </a:p>
          <a:p>
            <a:pPr algn="ctr" eaLnBrk="0" hangingPunct="0"/>
            <a:endParaRPr lang="en-US" altLang="ko-KR" sz="1400" dirty="0">
              <a:latin typeface="Verdana" pitchFamily="34" charset="0"/>
              <a:ea typeface="굴림" charset="-127"/>
            </a:endParaRPr>
          </a:p>
          <a:p>
            <a:pPr algn="ctr" eaLnBrk="0" hangingPunct="0">
              <a:buFontTx/>
              <a:buChar char="•"/>
            </a:pPr>
            <a:endParaRPr lang="en-US" altLang="ko-KR" sz="1400" dirty="0">
              <a:latin typeface="Verdana" pitchFamily="34" charset="0"/>
              <a:ea typeface="굴림" charset="-127"/>
            </a:endParaRPr>
          </a:p>
        </p:txBody>
      </p:sp>
      <p:sp>
        <p:nvSpPr>
          <p:cNvPr id="284679" name="AutoShape 7"/>
          <p:cNvSpPr>
            <a:spLocks noChangeArrowheads="1"/>
          </p:cNvSpPr>
          <p:nvPr/>
        </p:nvSpPr>
        <p:spPr bwMode="auto">
          <a:xfrm>
            <a:off x="3852069" y="2831594"/>
            <a:ext cx="1511300" cy="1655762"/>
          </a:xfrm>
          <a:prstGeom prst="roundRect">
            <a:avLst>
              <a:gd name="adj" fmla="val 16667"/>
            </a:avLst>
          </a:prstGeom>
          <a:gradFill rotWithShape="1">
            <a:gsLst>
              <a:gs pos="0">
                <a:schemeClr val="folHlink"/>
              </a:gs>
              <a:gs pos="100000">
                <a:schemeClr val="bg1"/>
              </a:gs>
            </a:gsLst>
            <a:lin ang="540000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284680" name="AutoShape 8"/>
          <p:cNvSpPr>
            <a:spLocks noChangeArrowheads="1"/>
          </p:cNvSpPr>
          <p:nvPr/>
        </p:nvSpPr>
        <p:spPr bwMode="auto">
          <a:xfrm flipV="1">
            <a:off x="3923507" y="2760156"/>
            <a:ext cx="1371600" cy="2736850"/>
          </a:xfrm>
          <a:prstGeom prst="roundRect">
            <a:avLst>
              <a:gd name="adj" fmla="val 16667"/>
            </a:avLst>
          </a:prstGeom>
          <a:gradFill rotWithShape="1">
            <a:gsLst>
              <a:gs pos="0">
                <a:schemeClr val="folHlink"/>
              </a:gs>
              <a:gs pos="100000">
                <a:schemeClr val="bg1"/>
              </a:gs>
            </a:gsLst>
            <a:lin ang="540000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284681" name="Text Box 9"/>
          <p:cNvSpPr txBox="1">
            <a:spLocks noChangeArrowheads="1"/>
          </p:cNvSpPr>
          <p:nvPr/>
        </p:nvSpPr>
        <p:spPr bwMode="auto">
          <a:xfrm>
            <a:off x="3826670" y="3333179"/>
            <a:ext cx="1584325" cy="1600438"/>
          </a:xfrm>
          <a:prstGeom prst="rect">
            <a:avLst/>
          </a:prstGeom>
          <a:noFill/>
          <a:ln>
            <a:noFill/>
          </a:ln>
          <a:effectLst/>
          <a:extLst>
            <a:ext uri="{909E8E84-426E-40DD-AFC4-6F175D3DCCD1}">
              <a14:hiddenFill xmlns:a14="http://schemas.microsoft.com/office/drawing/2010/main">
                <a:gradFill rotWithShape="1">
                  <a:gsLst>
                    <a:gs pos="0">
                      <a:schemeClr val="accent1">
                        <a:gamma/>
                        <a:tint val="72941"/>
                        <a:invGamma/>
                        <a:alpha val="39999"/>
                      </a:schemeClr>
                    </a:gs>
                    <a:gs pos="100000">
                      <a:schemeClr val="accent1"/>
                    </a:gs>
                  </a:gsLst>
                  <a:lin ang="5400000" scaled="1"/>
                </a:gradFill>
              </a14:hiddenFill>
            </a:ext>
            <a:ext uri="{91240B29-F687-4F45-9708-019B960494DF}">
              <a14:hiddenLine xmlns:a14="http://schemas.microsoft.com/office/drawing/2010/main" w="0" algn="ctr">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spAutoFit/>
          </a:bodyPr>
          <a:lstStyle/>
          <a:p>
            <a:pPr algn="ctr" eaLnBrk="0" hangingPunct="0"/>
            <a:r>
              <a:rPr lang="en-US" altLang="ko-KR" sz="1400" dirty="0">
                <a:latin typeface="Verdana" pitchFamily="34" charset="0"/>
                <a:ea typeface="굴림" charset="-127"/>
              </a:rPr>
              <a:t>Tableau</a:t>
            </a:r>
          </a:p>
          <a:p>
            <a:pPr algn="ctr" eaLnBrk="0" hangingPunct="0"/>
            <a:endParaRPr lang="en-US" altLang="ko-KR" sz="1400" dirty="0">
              <a:latin typeface="Verdana" pitchFamily="34" charset="0"/>
              <a:ea typeface="굴림" charset="-127"/>
            </a:endParaRPr>
          </a:p>
          <a:p>
            <a:pPr algn="ctr" eaLnBrk="0" hangingPunct="0"/>
            <a:r>
              <a:rPr lang="en-US" altLang="ko-KR" sz="1400" dirty="0">
                <a:latin typeface="Verdana" pitchFamily="34" charset="0"/>
                <a:ea typeface="굴림" charset="-127"/>
              </a:rPr>
              <a:t> </a:t>
            </a:r>
            <a:r>
              <a:rPr lang="en-US" altLang="ko-KR" sz="1400" dirty="0" err="1">
                <a:latin typeface="Verdana" pitchFamily="34" charset="0"/>
                <a:ea typeface="굴림" charset="-127"/>
              </a:rPr>
              <a:t>Javascript</a:t>
            </a:r>
            <a:endParaRPr lang="en-US" altLang="ko-KR" sz="1400" dirty="0">
              <a:latin typeface="Verdana" pitchFamily="34" charset="0"/>
              <a:ea typeface="굴림" charset="-127"/>
            </a:endParaRPr>
          </a:p>
          <a:p>
            <a:pPr algn="ctr" eaLnBrk="0" hangingPunct="0"/>
            <a:endParaRPr lang="en-US" altLang="ko-KR" sz="1400" dirty="0">
              <a:latin typeface="Verdana" pitchFamily="34" charset="0"/>
              <a:ea typeface="굴림" charset="-127"/>
            </a:endParaRPr>
          </a:p>
          <a:p>
            <a:pPr algn="ctr" eaLnBrk="0" hangingPunct="0"/>
            <a:r>
              <a:rPr lang="en-US" altLang="ko-KR" sz="1400" dirty="0">
                <a:latin typeface="Verdana" pitchFamily="34" charset="0"/>
                <a:ea typeface="굴림" charset="-127"/>
              </a:rPr>
              <a:t> CSS</a:t>
            </a:r>
          </a:p>
          <a:p>
            <a:pPr algn="ctr" eaLnBrk="0" hangingPunct="0"/>
            <a:endParaRPr lang="en-US" altLang="ko-KR" sz="1400" dirty="0">
              <a:latin typeface="Verdana" pitchFamily="34" charset="0"/>
              <a:ea typeface="굴림" charset="-127"/>
            </a:endParaRPr>
          </a:p>
          <a:p>
            <a:pPr algn="ctr" eaLnBrk="0" hangingPunct="0">
              <a:buFontTx/>
              <a:buChar char="•"/>
            </a:pPr>
            <a:endParaRPr lang="en-US" altLang="ko-KR" sz="1400" dirty="0">
              <a:latin typeface="Verdana" pitchFamily="34" charset="0"/>
              <a:ea typeface="굴림" charset="-127"/>
            </a:endParaRPr>
          </a:p>
        </p:txBody>
      </p:sp>
      <p:sp>
        <p:nvSpPr>
          <p:cNvPr id="284682" name="Text Box 10"/>
          <p:cNvSpPr txBox="1">
            <a:spLocks noChangeArrowheads="1"/>
          </p:cNvSpPr>
          <p:nvPr/>
        </p:nvSpPr>
        <p:spPr bwMode="auto">
          <a:xfrm>
            <a:off x="1182567" y="3284984"/>
            <a:ext cx="1584325" cy="2569934"/>
          </a:xfrm>
          <a:prstGeom prst="rect">
            <a:avLst/>
          </a:prstGeom>
          <a:noFill/>
          <a:ln>
            <a:noFill/>
          </a:ln>
          <a:effectLst/>
          <a:extLst>
            <a:ext uri="{909E8E84-426E-40DD-AFC4-6F175D3DCCD1}">
              <a14:hiddenFill xmlns:a14="http://schemas.microsoft.com/office/drawing/2010/main">
                <a:gradFill rotWithShape="1">
                  <a:gsLst>
                    <a:gs pos="0">
                      <a:schemeClr val="accent1">
                        <a:gamma/>
                        <a:tint val="72941"/>
                        <a:invGamma/>
                        <a:alpha val="39999"/>
                      </a:schemeClr>
                    </a:gs>
                    <a:gs pos="100000">
                      <a:schemeClr val="accent1"/>
                    </a:gs>
                  </a:gsLst>
                  <a:lin ang="5400000" scaled="1"/>
                </a:gradFill>
              </a14:hiddenFill>
            </a:ext>
            <a:ext uri="{91240B29-F687-4F45-9708-019B960494DF}">
              <a14:hiddenLine xmlns:a14="http://schemas.microsoft.com/office/drawing/2010/main" w="0" algn="ctr">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spAutoFit/>
          </a:bodyPr>
          <a:lstStyle/>
          <a:p>
            <a:pPr algn="ctr" eaLnBrk="0" hangingPunct="0"/>
            <a:r>
              <a:rPr lang="en-US" altLang="ko-KR" sz="1400" dirty="0">
                <a:latin typeface="Verdana" pitchFamily="34" charset="0"/>
                <a:ea typeface="굴림" charset="-127"/>
              </a:rPr>
              <a:t>AWS</a:t>
            </a:r>
          </a:p>
          <a:p>
            <a:pPr algn="ctr" eaLnBrk="0" hangingPunct="0"/>
            <a:r>
              <a:rPr lang="en-US" altLang="ko-KR" sz="1400" dirty="0">
                <a:latin typeface="Verdana" pitchFamily="34" charset="0"/>
                <a:ea typeface="굴림" charset="-127"/>
              </a:rPr>
              <a:t>Machine Learning</a:t>
            </a:r>
          </a:p>
          <a:p>
            <a:pPr algn="ctr" eaLnBrk="0" hangingPunct="0"/>
            <a:r>
              <a:rPr lang="en-US" altLang="ko-KR" sz="1400" dirty="0">
                <a:latin typeface="Verdana" pitchFamily="34" charset="0"/>
                <a:ea typeface="굴림" charset="-127"/>
              </a:rPr>
              <a:t>One Hot Encoder, Rare Label Encode,</a:t>
            </a:r>
          </a:p>
          <a:p>
            <a:pPr algn="ctr" eaLnBrk="0" hangingPunct="0"/>
            <a:r>
              <a:rPr lang="en-US" altLang="ko-KR" sz="1400" dirty="0">
                <a:latin typeface="Verdana" pitchFamily="34" charset="0"/>
                <a:ea typeface="굴림" charset="-127"/>
              </a:rPr>
              <a:t> Random Forest Regressor, </a:t>
            </a:r>
            <a:r>
              <a:rPr lang="en-US" altLang="ko-KR" sz="1400" dirty="0" err="1">
                <a:latin typeface="Verdana" pitchFamily="34" charset="0"/>
                <a:ea typeface="굴림" charset="-127"/>
              </a:rPr>
              <a:t>Joblib</a:t>
            </a:r>
            <a:endParaRPr lang="en-US" altLang="ko-KR" sz="1400" dirty="0">
              <a:latin typeface="Verdana" pitchFamily="34" charset="0"/>
              <a:ea typeface="굴림" charset="-127"/>
            </a:endParaRPr>
          </a:p>
          <a:p>
            <a:pPr algn="ctr" eaLnBrk="0" hangingPunct="0"/>
            <a:endParaRPr lang="en-US" altLang="ko-KR" sz="1100" dirty="0">
              <a:latin typeface="Verdana" pitchFamily="34" charset="0"/>
              <a:ea typeface="굴림" charset="-127"/>
            </a:endParaRPr>
          </a:p>
          <a:p>
            <a:pPr algn="ctr" eaLnBrk="0" hangingPunct="0">
              <a:buFontTx/>
              <a:buChar char="•"/>
            </a:pPr>
            <a:endParaRPr lang="en-US" altLang="ko-KR" sz="1100" dirty="0">
              <a:latin typeface="Verdana" pitchFamily="34" charset="0"/>
              <a:ea typeface="굴림" charset="-127"/>
            </a:endParaRPr>
          </a:p>
        </p:txBody>
      </p:sp>
      <p:grpSp>
        <p:nvGrpSpPr>
          <p:cNvPr id="284702" name="Group 30"/>
          <p:cNvGrpSpPr>
            <a:grpSpLocks/>
          </p:cNvGrpSpPr>
          <p:nvPr/>
        </p:nvGrpSpPr>
        <p:grpSpPr bwMode="auto">
          <a:xfrm>
            <a:off x="3707607" y="1714416"/>
            <a:ext cx="1800225" cy="1576387"/>
            <a:chOff x="1111" y="1394"/>
            <a:chExt cx="1134" cy="993"/>
          </a:xfrm>
        </p:grpSpPr>
        <p:grpSp>
          <p:nvGrpSpPr>
            <p:cNvPr id="284703" name="Group 31"/>
            <p:cNvGrpSpPr>
              <a:grpSpLocks/>
            </p:cNvGrpSpPr>
            <p:nvPr/>
          </p:nvGrpSpPr>
          <p:grpSpPr bwMode="auto">
            <a:xfrm>
              <a:off x="1111" y="1394"/>
              <a:ext cx="1134" cy="993"/>
              <a:chOff x="2336" y="3117"/>
              <a:chExt cx="1134" cy="993"/>
            </a:xfrm>
          </p:grpSpPr>
          <p:grpSp>
            <p:nvGrpSpPr>
              <p:cNvPr id="284704" name="Group 32"/>
              <p:cNvGrpSpPr>
                <a:grpSpLocks/>
              </p:cNvGrpSpPr>
              <p:nvPr/>
            </p:nvGrpSpPr>
            <p:grpSpPr bwMode="auto">
              <a:xfrm>
                <a:off x="2336" y="3117"/>
                <a:ext cx="1134" cy="993"/>
                <a:chOff x="868" y="1477"/>
                <a:chExt cx="4251" cy="2141"/>
              </a:xfrm>
            </p:grpSpPr>
            <p:sp>
              <p:nvSpPr>
                <p:cNvPr id="284705" name="Oval 33"/>
                <p:cNvSpPr>
                  <a:spLocks noChangeArrowheads="1"/>
                </p:cNvSpPr>
                <p:nvPr/>
              </p:nvSpPr>
              <p:spPr bwMode="auto">
                <a:xfrm>
                  <a:off x="868" y="1477"/>
                  <a:ext cx="4251" cy="2141"/>
                </a:xfrm>
                <a:prstGeom prst="ellipse">
                  <a:avLst/>
                </a:prstGeom>
                <a:solidFill>
                  <a:schemeClr val="folHlink"/>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284706" name="Oval 34"/>
                <p:cNvSpPr>
                  <a:spLocks noChangeArrowheads="1"/>
                </p:cNvSpPr>
                <p:nvPr/>
              </p:nvSpPr>
              <p:spPr bwMode="auto">
                <a:xfrm>
                  <a:off x="930" y="1480"/>
                  <a:ext cx="4143" cy="2085"/>
                </a:xfrm>
                <a:prstGeom prst="ellipse">
                  <a:avLst/>
                </a:prstGeom>
                <a:gradFill rotWithShape="1">
                  <a:gsLst>
                    <a:gs pos="0">
                      <a:schemeClr val="folHlink"/>
                    </a:gs>
                    <a:gs pos="100000">
                      <a:schemeClr val="bg1"/>
                    </a:gs>
                  </a:gsLst>
                  <a:lin ang="540000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grpSp>
          <p:sp>
            <p:nvSpPr>
              <p:cNvPr id="284707" name="Oval 35"/>
              <p:cNvSpPr>
                <a:spLocks noChangeArrowheads="1"/>
              </p:cNvSpPr>
              <p:nvPr/>
            </p:nvSpPr>
            <p:spPr bwMode="auto">
              <a:xfrm flipH="1">
                <a:off x="2427" y="3208"/>
                <a:ext cx="953" cy="795"/>
              </a:xfrm>
              <a:prstGeom prst="ellipse">
                <a:avLst/>
              </a:prstGeom>
              <a:solidFill>
                <a:schemeClr val="accent1"/>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a:endParaRPr lang="en-US" sz="2000" b="1">
                  <a:solidFill>
                    <a:schemeClr val="bg1"/>
                  </a:solidFill>
                </a:endParaRPr>
              </a:p>
            </p:txBody>
          </p:sp>
          <p:sp>
            <p:nvSpPr>
              <p:cNvPr id="284708" name="Oval 36"/>
              <p:cNvSpPr>
                <a:spLocks noChangeArrowheads="1"/>
              </p:cNvSpPr>
              <p:nvPr/>
            </p:nvSpPr>
            <p:spPr bwMode="auto">
              <a:xfrm flipH="1">
                <a:off x="2515" y="3229"/>
                <a:ext cx="771" cy="522"/>
              </a:xfrm>
              <a:prstGeom prst="ellipse">
                <a:avLst/>
              </a:prstGeom>
              <a:gradFill rotWithShape="1">
                <a:gsLst>
                  <a:gs pos="0">
                    <a:schemeClr val="accent1">
                      <a:gamma/>
                      <a:tint val="42353"/>
                      <a:invGamma/>
                    </a:schemeClr>
                  </a:gs>
                  <a:gs pos="100000">
                    <a:schemeClr val="accent1">
                      <a:alpha val="37000"/>
                    </a:schemeClr>
                  </a:gs>
                </a:gsLst>
                <a:lin ang="540000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a:endParaRPr lang="en-US" sz="2000" b="1">
                  <a:solidFill>
                    <a:schemeClr val="bg1"/>
                  </a:solidFill>
                </a:endParaRPr>
              </a:p>
            </p:txBody>
          </p:sp>
        </p:grpSp>
        <p:sp>
          <p:nvSpPr>
            <p:cNvPr id="284709" name="Rectangle 37"/>
            <p:cNvSpPr>
              <a:spLocks noChangeArrowheads="1"/>
            </p:cNvSpPr>
            <p:nvPr/>
          </p:nvSpPr>
          <p:spPr bwMode="auto">
            <a:xfrm>
              <a:off x="1157" y="1596"/>
              <a:ext cx="1027" cy="44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p>
              <a:pPr algn="ctr"/>
              <a:r>
                <a:rPr lang="en-US" altLang="ko-KR" sz="2000" b="1" baseline="-25000" dirty="0">
                  <a:solidFill>
                    <a:schemeClr val="bg1"/>
                  </a:solidFill>
                  <a:ea typeface="굴림" charset="-127"/>
                </a:rPr>
                <a:t>Presentation of Data Visualization</a:t>
              </a:r>
              <a:endParaRPr lang="en-US" sz="2000" b="1" baseline="-25000" dirty="0">
                <a:solidFill>
                  <a:schemeClr val="bg1"/>
                </a:solidFill>
              </a:endParaRPr>
            </a:p>
          </p:txBody>
        </p:sp>
      </p:grpSp>
      <p:sp>
        <p:nvSpPr>
          <p:cNvPr id="4" name="Title 1">
            <a:extLst>
              <a:ext uri="{FF2B5EF4-FFF2-40B4-BE49-F238E27FC236}">
                <a16:creationId xmlns:a16="http://schemas.microsoft.com/office/drawing/2014/main" id="{2F03A077-C250-E0A2-4FA9-44989D5466B0}"/>
              </a:ext>
            </a:extLst>
          </p:cNvPr>
          <p:cNvSpPr>
            <a:spLocks noGrp="1"/>
          </p:cNvSpPr>
          <p:nvPr>
            <p:ph type="title"/>
          </p:nvPr>
        </p:nvSpPr>
        <p:spPr>
          <a:xfrm>
            <a:off x="179513" y="398463"/>
            <a:ext cx="6913438" cy="1374775"/>
          </a:xfrm>
        </p:spPr>
        <p:txBody>
          <a:bodyPr/>
          <a:lstStyle/>
          <a:p>
            <a:pPr algn="l"/>
            <a:r>
              <a:rPr lang="en-CA" b="1" i="0" dirty="0">
                <a:effectLst/>
                <a:latin typeface="-apple-system"/>
              </a:rPr>
              <a:t>Technologies Used in the Project</a:t>
            </a:r>
            <a:endParaRPr lang="en-CA" b="0" i="0" dirty="0">
              <a:effectLst/>
              <a:latin typeface="-apple-system"/>
            </a:endParaRPr>
          </a:p>
        </p:txBody>
      </p:sp>
      <p:grpSp>
        <p:nvGrpSpPr>
          <p:cNvPr id="2" name="Group 30">
            <a:extLst>
              <a:ext uri="{FF2B5EF4-FFF2-40B4-BE49-F238E27FC236}">
                <a16:creationId xmlns:a16="http://schemas.microsoft.com/office/drawing/2014/main" id="{07F82A91-35D4-D620-7828-B8B5A0CE2B1C}"/>
              </a:ext>
            </a:extLst>
          </p:cNvPr>
          <p:cNvGrpSpPr>
            <a:grpSpLocks/>
          </p:cNvGrpSpPr>
          <p:nvPr/>
        </p:nvGrpSpPr>
        <p:grpSpPr bwMode="auto">
          <a:xfrm>
            <a:off x="1099615" y="1714416"/>
            <a:ext cx="1800225" cy="1576387"/>
            <a:chOff x="1111" y="1394"/>
            <a:chExt cx="1134" cy="993"/>
          </a:xfrm>
        </p:grpSpPr>
        <p:grpSp>
          <p:nvGrpSpPr>
            <p:cNvPr id="3" name="Group 31">
              <a:extLst>
                <a:ext uri="{FF2B5EF4-FFF2-40B4-BE49-F238E27FC236}">
                  <a16:creationId xmlns:a16="http://schemas.microsoft.com/office/drawing/2014/main" id="{5F78F59E-4497-3EA2-5938-29E13093112B}"/>
                </a:ext>
              </a:extLst>
            </p:cNvPr>
            <p:cNvGrpSpPr>
              <a:grpSpLocks/>
            </p:cNvGrpSpPr>
            <p:nvPr/>
          </p:nvGrpSpPr>
          <p:grpSpPr bwMode="auto">
            <a:xfrm>
              <a:off x="1111" y="1394"/>
              <a:ext cx="1134" cy="993"/>
              <a:chOff x="2336" y="3117"/>
              <a:chExt cx="1134" cy="993"/>
            </a:xfrm>
          </p:grpSpPr>
          <p:grpSp>
            <p:nvGrpSpPr>
              <p:cNvPr id="6" name="Group 32">
                <a:extLst>
                  <a:ext uri="{FF2B5EF4-FFF2-40B4-BE49-F238E27FC236}">
                    <a16:creationId xmlns:a16="http://schemas.microsoft.com/office/drawing/2014/main" id="{94B71C68-5EA1-9424-BB50-41FB536E0839}"/>
                  </a:ext>
                </a:extLst>
              </p:cNvPr>
              <p:cNvGrpSpPr>
                <a:grpSpLocks/>
              </p:cNvGrpSpPr>
              <p:nvPr/>
            </p:nvGrpSpPr>
            <p:grpSpPr bwMode="auto">
              <a:xfrm>
                <a:off x="2336" y="3117"/>
                <a:ext cx="1134" cy="993"/>
                <a:chOff x="868" y="1477"/>
                <a:chExt cx="4251" cy="2141"/>
              </a:xfrm>
            </p:grpSpPr>
            <p:sp>
              <p:nvSpPr>
                <p:cNvPr id="9" name="Oval 33">
                  <a:extLst>
                    <a:ext uri="{FF2B5EF4-FFF2-40B4-BE49-F238E27FC236}">
                      <a16:creationId xmlns:a16="http://schemas.microsoft.com/office/drawing/2014/main" id="{4565C8D7-571E-4AAB-17C7-847287E3BB85}"/>
                    </a:ext>
                  </a:extLst>
                </p:cNvPr>
                <p:cNvSpPr>
                  <a:spLocks noChangeArrowheads="1"/>
                </p:cNvSpPr>
                <p:nvPr/>
              </p:nvSpPr>
              <p:spPr bwMode="auto">
                <a:xfrm>
                  <a:off x="868" y="1477"/>
                  <a:ext cx="4251" cy="2141"/>
                </a:xfrm>
                <a:prstGeom prst="ellipse">
                  <a:avLst/>
                </a:prstGeom>
                <a:solidFill>
                  <a:schemeClr val="folHlink"/>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10" name="Oval 34">
                  <a:extLst>
                    <a:ext uri="{FF2B5EF4-FFF2-40B4-BE49-F238E27FC236}">
                      <a16:creationId xmlns:a16="http://schemas.microsoft.com/office/drawing/2014/main" id="{BE0D2A59-B0A3-9468-6E0E-7D34464A5401}"/>
                    </a:ext>
                  </a:extLst>
                </p:cNvPr>
                <p:cNvSpPr>
                  <a:spLocks noChangeArrowheads="1"/>
                </p:cNvSpPr>
                <p:nvPr/>
              </p:nvSpPr>
              <p:spPr bwMode="auto">
                <a:xfrm>
                  <a:off x="930" y="1480"/>
                  <a:ext cx="4143" cy="2085"/>
                </a:xfrm>
                <a:prstGeom prst="ellipse">
                  <a:avLst/>
                </a:prstGeom>
                <a:gradFill rotWithShape="1">
                  <a:gsLst>
                    <a:gs pos="0">
                      <a:schemeClr val="folHlink"/>
                    </a:gs>
                    <a:gs pos="100000">
                      <a:schemeClr val="bg1"/>
                    </a:gs>
                  </a:gsLst>
                  <a:lin ang="540000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grpSp>
          <p:sp>
            <p:nvSpPr>
              <p:cNvPr id="7" name="Oval 35">
                <a:extLst>
                  <a:ext uri="{FF2B5EF4-FFF2-40B4-BE49-F238E27FC236}">
                    <a16:creationId xmlns:a16="http://schemas.microsoft.com/office/drawing/2014/main" id="{0585A4C0-3682-87D8-6F68-2A7B175AEA0F}"/>
                  </a:ext>
                </a:extLst>
              </p:cNvPr>
              <p:cNvSpPr>
                <a:spLocks noChangeArrowheads="1"/>
              </p:cNvSpPr>
              <p:nvPr/>
            </p:nvSpPr>
            <p:spPr bwMode="auto">
              <a:xfrm flipH="1">
                <a:off x="2427" y="3208"/>
                <a:ext cx="953" cy="795"/>
              </a:xfrm>
              <a:prstGeom prst="ellipse">
                <a:avLst/>
              </a:prstGeom>
              <a:solidFill>
                <a:schemeClr val="accent1"/>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a:endParaRPr lang="en-US" sz="2000" b="1">
                  <a:solidFill>
                    <a:schemeClr val="bg1"/>
                  </a:solidFill>
                </a:endParaRPr>
              </a:p>
            </p:txBody>
          </p:sp>
          <p:sp>
            <p:nvSpPr>
              <p:cNvPr id="8" name="Oval 36">
                <a:extLst>
                  <a:ext uri="{FF2B5EF4-FFF2-40B4-BE49-F238E27FC236}">
                    <a16:creationId xmlns:a16="http://schemas.microsoft.com/office/drawing/2014/main" id="{C420D2CF-B971-DD38-3452-4BC31D8A3339}"/>
                  </a:ext>
                </a:extLst>
              </p:cNvPr>
              <p:cNvSpPr>
                <a:spLocks noChangeArrowheads="1"/>
              </p:cNvSpPr>
              <p:nvPr/>
            </p:nvSpPr>
            <p:spPr bwMode="auto">
              <a:xfrm flipH="1">
                <a:off x="2515" y="3229"/>
                <a:ext cx="771" cy="522"/>
              </a:xfrm>
              <a:prstGeom prst="ellipse">
                <a:avLst/>
              </a:prstGeom>
              <a:gradFill rotWithShape="1">
                <a:gsLst>
                  <a:gs pos="0">
                    <a:schemeClr val="accent1">
                      <a:gamma/>
                      <a:tint val="42353"/>
                      <a:invGamma/>
                    </a:schemeClr>
                  </a:gs>
                  <a:gs pos="100000">
                    <a:schemeClr val="accent1">
                      <a:alpha val="37000"/>
                    </a:schemeClr>
                  </a:gs>
                </a:gsLst>
                <a:lin ang="540000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a:endParaRPr lang="en-US" sz="2000" b="1">
                  <a:solidFill>
                    <a:schemeClr val="bg1"/>
                  </a:solidFill>
                </a:endParaRPr>
              </a:p>
            </p:txBody>
          </p:sp>
        </p:grpSp>
        <p:sp>
          <p:nvSpPr>
            <p:cNvPr id="5" name="Rectangle 37">
              <a:extLst>
                <a:ext uri="{FF2B5EF4-FFF2-40B4-BE49-F238E27FC236}">
                  <a16:creationId xmlns:a16="http://schemas.microsoft.com/office/drawing/2014/main" id="{3435271F-7D88-DF94-E0F0-B3ABE50DDACC}"/>
                </a:ext>
              </a:extLst>
            </p:cNvPr>
            <p:cNvSpPr>
              <a:spLocks noChangeArrowheads="1"/>
            </p:cNvSpPr>
            <p:nvPr/>
          </p:nvSpPr>
          <p:spPr bwMode="auto">
            <a:xfrm>
              <a:off x="1127" y="1504"/>
              <a:ext cx="1044" cy="64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p>
              <a:pPr algn="ctr"/>
              <a:r>
                <a:rPr lang="en-US" altLang="ko-KR" b="1" baseline="-25000" dirty="0">
                  <a:solidFill>
                    <a:schemeClr val="bg1"/>
                  </a:solidFill>
                  <a:ea typeface="굴림" charset="-127"/>
                </a:rPr>
                <a:t>Training</a:t>
              </a:r>
            </a:p>
            <a:p>
              <a:pPr algn="ctr"/>
              <a:r>
                <a:rPr lang="en-US" altLang="ko-KR" b="1" baseline="-25000" dirty="0">
                  <a:solidFill>
                    <a:schemeClr val="bg1"/>
                  </a:solidFill>
                  <a:ea typeface="굴림" charset="-127"/>
                </a:rPr>
                <a:t> and Executing Machine Learning </a:t>
              </a:r>
            </a:p>
            <a:p>
              <a:pPr algn="ctr"/>
              <a:r>
                <a:rPr lang="en-US" altLang="ko-KR" b="1" baseline="-25000" dirty="0">
                  <a:solidFill>
                    <a:schemeClr val="bg1"/>
                  </a:solidFill>
                  <a:ea typeface="굴림" charset="-127"/>
                </a:rPr>
                <a:t>Model</a:t>
              </a:r>
              <a:br>
                <a:rPr lang="en-US" altLang="ko-KR" b="1" baseline="-25000" dirty="0">
                  <a:solidFill>
                    <a:schemeClr val="bg1"/>
                  </a:solidFill>
                  <a:ea typeface="굴림" charset="-127"/>
                </a:rPr>
              </a:br>
              <a:endParaRPr lang="en-US" b="1" baseline="-25000" dirty="0">
                <a:solidFill>
                  <a:schemeClr val="bg1"/>
                </a:solidFill>
              </a:endParaRPr>
            </a:p>
          </p:txBody>
        </p:sp>
      </p:grpSp>
      <p:grpSp>
        <p:nvGrpSpPr>
          <p:cNvPr id="13" name="Group 30">
            <a:extLst>
              <a:ext uri="{FF2B5EF4-FFF2-40B4-BE49-F238E27FC236}">
                <a16:creationId xmlns:a16="http://schemas.microsoft.com/office/drawing/2014/main" id="{B276B4A7-6C86-9183-92E9-B98F188CAC11}"/>
              </a:ext>
            </a:extLst>
          </p:cNvPr>
          <p:cNvGrpSpPr>
            <a:grpSpLocks/>
          </p:cNvGrpSpPr>
          <p:nvPr/>
        </p:nvGrpSpPr>
        <p:grpSpPr bwMode="auto">
          <a:xfrm>
            <a:off x="6377471" y="1714416"/>
            <a:ext cx="1800225" cy="1576387"/>
            <a:chOff x="1111" y="1394"/>
            <a:chExt cx="1134" cy="993"/>
          </a:xfrm>
        </p:grpSpPr>
        <p:grpSp>
          <p:nvGrpSpPr>
            <p:cNvPr id="14" name="Group 31">
              <a:extLst>
                <a:ext uri="{FF2B5EF4-FFF2-40B4-BE49-F238E27FC236}">
                  <a16:creationId xmlns:a16="http://schemas.microsoft.com/office/drawing/2014/main" id="{369CBC8F-A2A4-1929-3EA5-9E1FA20D5A28}"/>
                </a:ext>
              </a:extLst>
            </p:cNvPr>
            <p:cNvGrpSpPr>
              <a:grpSpLocks/>
            </p:cNvGrpSpPr>
            <p:nvPr/>
          </p:nvGrpSpPr>
          <p:grpSpPr bwMode="auto">
            <a:xfrm>
              <a:off x="1111" y="1394"/>
              <a:ext cx="1134" cy="993"/>
              <a:chOff x="2336" y="3117"/>
              <a:chExt cx="1134" cy="993"/>
            </a:xfrm>
          </p:grpSpPr>
          <p:grpSp>
            <p:nvGrpSpPr>
              <p:cNvPr id="16" name="Group 32">
                <a:extLst>
                  <a:ext uri="{FF2B5EF4-FFF2-40B4-BE49-F238E27FC236}">
                    <a16:creationId xmlns:a16="http://schemas.microsoft.com/office/drawing/2014/main" id="{45A5CEC5-896C-C92A-AF84-20B1C4A1264D}"/>
                  </a:ext>
                </a:extLst>
              </p:cNvPr>
              <p:cNvGrpSpPr>
                <a:grpSpLocks/>
              </p:cNvGrpSpPr>
              <p:nvPr/>
            </p:nvGrpSpPr>
            <p:grpSpPr bwMode="auto">
              <a:xfrm>
                <a:off x="2336" y="3117"/>
                <a:ext cx="1134" cy="993"/>
                <a:chOff x="868" y="1477"/>
                <a:chExt cx="4251" cy="2141"/>
              </a:xfrm>
            </p:grpSpPr>
            <p:sp>
              <p:nvSpPr>
                <p:cNvPr id="19" name="Oval 33">
                  <a:extLst>
                    <a:ext uri="{FF2B5EF4-FFF2-40B4-BE49-F238E27FC236}">
                      <a16:creationId xmlns:a16="http://schemas.microsoft.com/office/drawing/2014/main" id="{CE506C5C-E8CA-A314-C576-42B3B0F1FF41}"/>
                    </a:ext>
                  </a:extLst>
                </p:cNvPr>
                <p:cNvSpPr>
                  <a:spLocks noChangeArrowheads="1"/>
                </p:cNvSpPr>
                <p:nvPr/>
              </p:nvSpPr>
              <p:spPr bwMode="auto">
                <a:xfrm>
                  <a:off x="868" y="1477"/>
                  <a:ext cx="4251" cy="2141"/>
                </a:xfrm>
                <a:prstGeom prst="ellipse">
                  <a:avLst/>
                </a:prstGeom>
                <a:solidFill>
                  <a:schemeClr val="folHlink"/>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20" name="Oval 34">
                  <a:extLst>
                    <a:ext uri="{FF2B5EF4-FFF2-40B4-BE49-F238E27FC236}">
                      <a16:creationId xmlns:a16="http://schemas.microsoft.com/office/drawing/2014/main" id="{B62474C6-098F-1225-A283-76B4E3E921A1}"/>
                    </a:ext>
                  </a:extLst>
                </p:cNvPr>
                <p:cNvSpPr>
                  <a:spLocks noChangeArrowheads="1"/>
                </p:cNvSpPr>
                <p:nvPr/>
              </p:nvSpPr>
              <p:spPr bwMode="auto">
                <a:xfrm>
                  <a:off x="930" y="1480"/>
                  <a:ext cx="4143" cy="2085"/>
                </a:xfrm>
                <a:prstGeom prst="ellipse">
                  <a:avLst/>
                </a:prstGeom>
                <a:gradFill rotWithShape="1">
                  <a:gsLst>
                    <a:gs pos="0">
                      <a:schemeClr val="folHlink"/>
                    </a:gs>
                    <a:gs pos="100000">
                      <a:schemeClr val="bg1"/>
                    </a:gs>
                  </a:gsLst>
                  <a:lin ang="540000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grpSp>
          <p:sp>
            <p:nvSpPr>
              <p:cNvPr id="17" name="Oval 35">
                <a:extLst>
                  <a:ext uri="{FF2B5EF4-FFF2-40B4-BE49-F238E27FC236}">
                    <a16:creationId xmlns:a16="http://schemas.microsoft.com/office/drawing/2014/main" id="{435DBF8E-CAD9-021C-7F18-131386F598D3}"/>
                  </a:ext>
                </a:extLst>
              </p:cNvPr>
              <p:cNvSpPr>
                <a:spLocks noChangeArrowheads="1"/>
              </p:cNvSpPr>
              <p:nvPr/>
            </p:nvSpPr>
            <p:spPr bwMode="auto">
              <a:xfrm flipH="1">
                <a:off x="2427" y="3208"/>
                <a:ext cx="953" cy="795"/>
              </a:xfrm>
              <a:prstGeom prst="ellipse">
                <a:avLst/>
              </a:prstGeom>
              <a:solidFill>
                <a:schemeClr val="accent1"/>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a:endParaRPr lang="en-US" sz="2000" b="1" dirty="0">
                  <a:solidFill>
                    <a:schemeClr val="bg1"/>
                  </a:solidFill>
                </a:endParaRPr>
              </a:p>
            </p:txBody>
          </p:sp>
          <p:sp>
            <p:nvSpPr>
              <p:cNvPr id="18" name="Oval 36">
                <a:extLst>
                  <a:ext uri="{FF2B5EF4-FFF2-40B4-BE49-F238E27FC236}">
                    <a16:creationId xmlns:a16="http://schemas.microsoft.com/office/drawing/2014/main" id="{BF6753DE-092A-49F2-2533-532028289FB2}"/>
                  </a:ext>
                </a:extLst>
              </p:cNvPr>
              <p:cNvSpPr>
                <a:spLocks noChangeArrowheads="1"/>
              </p:cNvSpPr>
              <p:nvPr/>
            </p:nvSpPr>
            <p:spPr bwMode="auto">
              <a:xfrm flipH="1">
                <a:off x="2515" y="3229"/>
                <a:ext cx="771" cy="522"/>
              </a:xfrm>
              <a:prstGeom prst="ellipse">
                <a:avLst/>
              </a:prstGeom>
              <a:gradFill rotWithShape="1">
                <a:gsLst>
                  <a:gs pos="0">
                    <a:schemeClr val="accent1">
                      <a:gamma/>
                      <a:tint val="42353"/>
                      <a:invGamma/>
                    </a:schemeClr>
                  </a:gs>
                  <a:gs pos="100000">
                    <a:schemeClr val="accent1">
                      <a:alpha val="37000"/>
                    </a:schemeClr>
                  </a:gs>
                </a:gsLst>
                <a:lin ang="540000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a:endParaRPr lang="en-US" sz="2000" b="1">
                  <a:solidFill>
                    <a:schemeClr val="bg1"/>
                  </a:solidFill>
                </a:endParaRPr>
              </a:p>
            </p:txBody>
          </p:sp>
        </p:grpSp>
        <p:sp>
          <p:nvSpPr>
            <p:cNvPr id="15" name="Rectangle 37">
              <a:extLst>
                <a:ext uri="{FF2B5EF4-FFF2-40B4-BE49-F238E27FC236}">
                  <a16:creationId xmlns:a16="http://schemas.microsoft.com/office/drawing/2014/main" id="{2B002C07-03E9-7D83-1640-A4A1C3D1B2C6}"/>
                </a:ext>
              </a:extLst>
            </p:cNvPr>
            <p:cNvSpPr>
              <a:spLocks noChangeArrowheads="1"/>
            </p:cNvSpPr>
            <p:nvPr/>
          </p:nvSpPr>
          <p:spPr bwMode="auto">
            <a:xfrm>
              <a:off x="1127" y="1538"/>
              <a:ext cx="1044" cy="69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p>
              <a:pPr algn="ctr"/>
              <a:r>
                <a:rPr lang="en-CA" sz="1800" b="0" i="0" dirty="0">
                  <a:solidFill>
                    <a:schemeClr val="bg1"/>
                  </a:solidFill>
                  <a:effectLst/>
                  <a:latin typeface="-apple-system"/>
                </a:rPr>
                <a:t>Calling</a:t>
              </a:r>
            </a:p>
            <a:p>
              <a:pPr algn="ctr"/>
              <a:r>
                <a:rPr lang="en-CA" sz="1800" b="0" i="0" dirty="0">
                  <a:solidFill>
                    <a:schemeClr val="bg1"/>
                  </a:solidFill>
                  <a:effectLst/>
                  <a:latin typeface="-apple-system"/>
                </a:rPr>
                <a:t> a Model</a:t>
              </a:r>
              <a:br>
                <a:rPr lang="en-CA" sz="1800" b="0" i="0" dirty="0">
                  <a:solidFill>
                    <a:schemeClr val="bg1"/>
                  </a:solidFill>
                  <a:effectLst/>
                  <a:latin typeface="-apple-system"/>
                </a:rPr>
              </a:br>
              <a:endParaRPr lang="en-CA" sz="1800" b="0" i="0" dirty="0">
                <a:solidFill>
                  <a:schemeClr val="bg1"/>
                </a:solidFill>
                <a:effectLst/>
                <a:latin typeface="-apple-system"/>
              </a:endParaRPr>
            </a:p>
            <a:p>
              <a:pPr algn="ctr"/>
              <a:endParaRPr lang="en-US" b="1" baseline="-25000" dirty="0">
                <a:solidFill>
                  <a:schemeClr val="bg1"/>
                </a:solidFill>
              </a:endParaRPr>
            </a:p>
          </p:txBody>
        </p:sp>
      </p:grpSp>
    </p:spTree>
    <p:extLst>
      <p:ext uri="{BB962C8B-B14F-4D97-AF65-F5344CB8AC3E}">
        <p14:creationId xmlns:p14="http://schemas.microsoft.com/office/powerpoint/2010/main" val="284690216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717F1B-37E6-72D9-A85F-2F8DD6630957}"/>
              </a:ext>
            </a:extLst>
          </p:cNvPr>
          <p:cNvSpPr>
            <a:spLocks noGrp="1"/>
          </p:cNvSpPr>
          <p:nvPr>
            <p:ph type="title"/>
          </p:nvPr>
        </p:nvSpPr>
        <p:spPr>
          <a:xfrm>
            <a:off x="134443" y="582016"/>
            <a:ext cx="7849691" cy="1368425"/>
          </a:xfrm>
        </p:spPr>
        <p:txBody>
          <a:bodyPr/>
          <a:lstStyle/>
          <a:p>
            <a:r>
              <a:rPr lang="en-US" sz="2800" dirty="0"/>
              <a:t>Analysis on the Machine Learning Model</a:t>
            </a:r>
            <a:br>
              <a:rPr lang="en-US" dirty="0"/>
            </a:br>
            <a:r>
              <a:rPr kumimoji="0" lang="en-US" sz="2000" b="0" i="0" u="none" strike="noStrike" kern="0" cap="none" spc="0" normalizeH="0" baseline="0" noProof="0" dirty="0">
                <a:ln>
                  <a:noFill/>
                </a:ln>
                <a:solidFill>
                  <a:srgbClr val="FFC000"/>
                </a:solidFill>
                <a:effectLst/>
                <a:uLnTx/>
                <a:uFillTx/>
                <a:latin typeface="Futura LT Book"/>
                <a:ea typeface="+mj-ea"/>
                <a:cs typeface="+mj-cs"/>
              </a:rPr>
              <a:t>Model 1</a:t>
            </a:r>
            <a:endParaRPr lang="en-US" dirty="0"/>
          </a:p>
        </p:txBody>
      </p:sp>
      <p:sp>
        <p:nvSpPr>
          <p:cNvPr id="3" name="Content Placeholder 2">
            <a:extLst>
              <a:ext uri="{FF2B5EF4-FFF2-40B4-BE49-F238E27FC236}">
                <a16:creationId xmlns:a16="http://schemas.microsoft.com/office/drawing/2014/main" id="{E678BDDA-E12A-9B44-9BCB-E56931823173}"/>
              </a:ext>
            </a:extLst>
          </p:cNvPr>
          <p:cNvSpPr>
            <a:spLocks noGrp="1"/>
          </p:cNvSpPr>
          <p:nvPr>
            <p:ph idx="1"/>
          </p:nvPr>
        </p:nvSpPr>
        <p:spPr>
          <a:xfrm>
            <a:off x="1475656" y="2321007"/>
            <a:ext cx="5760640" cy="1008112"/>
          </a:xfrm>
        </p:spPr>
        <p:txBody>
          <a:bodyPr/>
          <a:lstStyle/>
          <a:p>
            <a:pPr marL="0" indent="0" algn="ctr">
              <a:buNone/>
            </a:pPr>
            <a:r>
              <a:rPr lang="en-US" sz="2400" b="1" spc="700" dirty="0"/>
              <a:t>Random Forest</a:t>
            </a:r>
          </a:p>
        </p:txBody>
      </p:sp>
      <p:sp>
        <p:nvSpPr>
          <p:cNvPr id="10" name="TextBox 9">
            <a:extLst>
              <a:ext uri="{FF2B5EF4-FFF2-40B4-BE49-F238E27FC236}">
                <a16:creationId xmlns:a16="http://schemas.microsoft.com/office/drawing/2014/main" id="{4A1D3F26-B6D4-F72E-D6EF-E2EF1B4B4199}"/>
              </a:ext>
            </a:extLst>
          </p:cNvPr>
          <p:cNvSpPr txBox="1"/>
          <p:nvPr/>
        </p:nvSpPr>
        <p:spPr>
          <a:xfrm>
            <a:off x="105036" y="3106631"/>
            <a:ext cx="3098812" cy="1507377"/>
          </a:xfrm>
          <a:prstGeom prst="rect">
            <a:avLst/>
          </a:prstGeom>
          <a:solidFill>
            <a:schemeClr val="accent5"/>
          </a:solidFill>
          <a:scene3d>
            <a:camera prst="orthographicFront"/>
            <a:lightRig rig="threePt" dir="t"/>
          </a:scene3d>
          <a:sp3d prstMaterial="plastic">
            <a:bevelT w="165100" prst="coolSlant"/>
          </a:sp3d>
        </p:spPr>
        <p:txBody>
          <a:bodyPr wrap="square" rtlCol="0">
            <a:spAutoFit/>
          </a:bodyPr>
          <a:lstStyle>
            <a:defPPr>
              <a:defRPr lang="ru-RU"/>
            </a:defPPr>
            <a:lvl1pPr>
              <a:defRPr b="1" i="0">
                <a:solidFill>
                  <a:srgbClr val="24292F"/>
                </a:solidFill>
                <a:effectLst/>
                <a:latin typeface="-apple-system"/>
              </a:defRPr>
            </a:lvl1pPr>
          </a:lstStyle>
          <a:p>
            <a:r>
              <a:rPr lang="en-CA" dirty="0" err="1"/>
              <a:t>n_estimators</a:t>
            </a:r>
            <a:r>
              <a:rPr lang="en-CA" dirty="0"/>
              <a:t> </a:t>
            </a:r>
          </a:p>
          <a:p>
            <a:r>
              <a:rPr lang="en-CA" sz="1400" b="0" dirty="0"/>
              <a:t>The number of decision trees the model will be running.</a:t>
            </a:r>
          </a:p>
          <a:p>
            <a:endParaRPr lang="en-CA" sz="1400" b="0" dirty="0"/>
          </a:p>
          <a:p>
            <a:r>
              <a:rPr lang="en-CA" dirty="0" err="1"/>
              <a:t>random_state</a:t>
            </a:r>
            <a:r>
              <a:rPr lang="en-CA" dirty="0"/>
              <a:t> </a:t>
            </a:r>
          </a:p>
          <a:p>
            <a:r>
              <a:rPr lang="en-CA" sz="1400" b="0" dirty="0"/>
              <a:t>Sets a seed to the random generator.</a:t>
            </a:r>
            <a:endParaRPr lang="en-US" dirty="0"/>
          </a:p>
        </p:txBody>
      </p:sp>
      <p:pic>
        <p:nvPicPr>
          <p:cNvPr id="14" name="Picture 13" descr="Text&#10;&#10;Description automatically generated">
            <a:extLst>
              <a:ext uri="{FF2B5EF4-FFF2-40B4-BE49-F238E27FC236}">
                <a16:creationId xmlns:a16="http://schemas.microsoft.com/office/drawing/2014/main" id="{AB7C516A-E038-9EA6-039E-621D5C1F735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863096" y="3107360"/>
            <a:ext cx="4723110" cy="1507376"/>
          </a:xfrm>
          <a:prstGeom prst="rect">
            <a:avLst/>
          </a:prstGeom>
          <a:solidFill>
            <a:schemeClr val="bg1">
              <a:lumMod val="75000"/>
            </a:schemeClr>
          </a:solidFill>
          <a:ln>
            <a:solidFill>
              <a:schemeClr val="accent1"/>
            </a:solidFill>
          </a:ln>
          <a:scene3d>
            <a:camera prst="orthographicFront"/>
            <a:lightRig rig="threePt" dir="t"/>
          </a:scene3d>
          <a:sp3d>
            <a:bevelT w="165100" prst="coolSlant"/>
            <a:bevelB w="165100" prst="coolSlant"/>
          </a:sp3d>
        </p:spPr>
      </p:pic>
      <p:sp>
        <p:nvSpPr>
          <p:cNvPr id="15" name="TextBox 14">
            <a:extLst>
              <a:ext uri="{FF2B5EF4-FFF2-40B4-BE49-F238E27FC236}">
                <a16:creationId xmlns:a16="http://schemas.microsoft.com/office/drawing/2014/main" id="{21186C45-9BC8-66A7-76F0-18C1367BFF7F}"/>
              </a:ext>
            </a:extLst>
          </p:cNvPr>
          <p:cNvSpPr txBox="1"/>
          <p:nvPr/>
        </p:nvSpPr>
        <p:spPr>
          <a:xfrm>
            <a:off x="3863096" y="5068922"/>
            <a:ext cx="4723110" cy="1600438"/>
          </a:xfrm>
          <a:prstGeom prst="rect">
            <a:avLst/>
          </a:prstGeom>
          <a:solidFill>
            <a:schemeClr val="accent5"/>
          </a:solidFill>
          <a:scene3d>
            <a:camera prst="orthographicFront"/>
            <a:lightRig rig="threePt" dir="t"/>
          </a:scene3d>
          <a:sp3d prstMaterial="plastic">
            <a:bevelT w="165100" prst="coolSlant"/>
          </a:sp3d>
        </p:spPr>
        <p:txBody>
          <a:bodyPr wrap="square" rtlCol="0">
            <a:spAutoFit/>
          </a:bodyPr>
          <a:lstStyle/>
          <a:p>
            <a:r>
              <a:rPr lang="en-CA" b="1" i="0" dirty="0">
                <a:solidFill>
                  <a:srgbClr val="24292F"/>
                </a:solidFill>
                <a:effectLst/>
                <a:latin typeface="-apple-system"/>
              </a:rPr>
              <a:t>Outputs</a:t>
            </a:r>
          </a:p>
          <a:p>
            <a:pPr>
              <a:buFont typeface="Arial" panose="020B0604020202020204" pitchFamily="34" charset="0"/>
              <a:buChar char="•"/>
            </a:pPr>
            <a:r>
              <a:rPr lang="en-CA" sz="1600" b="0" i="0" dirty="0">
                <a:solidFill>
                  <a:srgbClr val="24292F"/>
                </a:solidFill>
                <a:effectLst/>
                <a:latin typeface="-apple-system"/>
              </a:rPr>
              <a:t>MEA: 21,241.974</a:t>
            </a:r>
          </a:p>
          <a:p>
            <a:pPr>
              <a:buFont typeface="Arial" panose="020B0604020202020204" pitchFamily="34" charset="0"/>
              <a:buChar char="•"/>
            </a:pPr>
            <a:r>
              <a:rPr lang="en-CA" sz="1600" b="0" i="0" dirty="0">
                <a:solidFill>
                  <a:srgbClr val="24292F"/>
                </a:solidFill>
                <a:effectLst/>
                <a:latin typeface="-apple-system"/>
              </a:rPr>
              <a:t>MSE (Mean Squared Error): 1,715,333,569.928</a:t>
            </a:r>
          </a:p>
          <a:p>
            <a:pPr>
              <a:buFont typeface="Arial" panose="020B0604020202020204" pitchFamily="34" charset="0"/>
              <a:buChar char="•"/>
            </a:pPr>
            <a:r>
              <a:rPr lang="en-CA" sz="1600" b="0" i="0" dirty="0">
                <a:solidFill>
                  <a:srgbClr val="24292F"/>
                </a:solidFill>
                <a:effectLst/>
                <a:latin typeface="-apple-system"/>
              </a:rPr>
              <a:t>RMSE (Root Mean Squared Error): 41,416.586</a:t>
            </a:r>
          </a:p>
          <a:p>
            <a:pPr>
              <a:buFont typeface="Arial" panose="020B0604020202020204" pitchFamily="34" charset="0"/>
              <a:buChar char="•"/>
            </a:pPr>
            <a:r>
              <a:rPr lang="en-CA" sz="1600" b="0" i="0" dirty="0">
                <a:solidFill>
                  <a:srgbClr val="24292F"/>
                </a:solidFill>
                <a:effectLst/>
                <a:latin typeface="-apple-system"/>
              </a:rPr>
              <a:t>R-Squared: 0.737</a:t>
            </a:r>
          </a:p>
          <a:p>
            <a:pPr algn="ctr">
              <a:buFont typeface="Arial" panose="020B0604020202020204" pitchFamily="34" charset="0"/>
              <a:buChar char="•"/>
            </a:pPr>
            <a:endParaRPr lang="en-CA" sz="1600" b="0" i="0" dirty="0">
              <a:solidFill>
                <a:srgbClr val="24292F"/>
              </a:solidFill>
              <a:effectLst/>
              <a:latin typeface="-apple-system"/>
            </a:endParaRPr>
          </a:p>
        </p:txBody>
      </p:sp>
      <p:sp>
        <p:nvSpPr>
          <p:cNvPr id="16" name="Striped Right Arrow 15">
            <a:extLst>
              <a:ext uri="{FF2B5EF4-FFF2-40B4-BE49-F238E27FC236}">
                <a16:creationId xmlns:a16="http://schemas.microsoft.com/office/drawing/2014/main" id="{26A87A74-0CE6-3E30-0AFC-878B3B2CAEA6}"/>
              </a:ext>
            </a:extLst>
          </p:cNvPr>
          <p:cNvSpPr/>
          <p:nvPr/>
        </p:nvSpPr>
        <p:spPr>
          <a:xfrm>
            <a:off x="3347864" y="3861048"/>
            <a:ext cx="432048" cy="288032"/>
          </a:xfrm>
          <a:prstGeom prst="stripedRightArrow">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Striped Right Arrow 16">
            <a:extLst>
              <a:ext uri="{FF2B5EF4-FFF2-40B4-BE49-F238E27FC236}">
                <a16:creationId xmlns:a16="http://schemas.microsoft.com/office/drawing/2014/main" id="{F3611EA4-0488-2195-0E57-EA2F9C537AE8}"/>
              </a:ext>
            </a:extLst>
          </p:cNvPr>
          <p:cNvSpPr/>
          <p:nvPr/>
        </p:nvSpPr>
        <p:spPr>
          <a:xfrm rot="5400000">
            <a:off x="6082401" y="4726910"/>
            <a:ext cx="288032" cy="284499"/>
          </a:xfrm>
          <a:prstGeom prst="stripedRightArrow">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5945501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717F1B-37E6-72D9-A85F-2F8DD6630957}"/>
              </a:ext>
            </a:extLst>
          </p:cNvPr>
          <p:cNvSpPr>
            <a:spLocks noGrp="1"/>
          </p:cNvSpPr>
          <p:nvPr>
            <p:ph type="title"/>
          </p:nvPr>
        </p:nvSpPr>
        <p:spPr>
          <a:xfrm>
            <a:off x="166064" y="548407"/>
            <a:ext cx="7718304" cy="1368425"/>
          </a:xfrm>
        </p:spPr>
        <p:txBody>
          <a:bodyPr/>
          <a:lstStyle/>
          <a:p>
            <a:r>
              <a:rPr lang="en-US" sz="2800" dirty="0"/>
              <a:t>Analysis on the Machine Learning Model</a:t>
            </a:r>
            <a:br>
              <a:rPr lang="en-US" dirty="0"/>
            </a:br>
            <a:r>
              <a:rPr lang="en-US" sz="2000" dirty="0">
                <a:solidFill>
                  <a:srgbClr val="FFC000"/>
                </a:solidFill>
              </a:rPr>
              <a:t>Model 2</a:t>
            </a:r>
            <a:endParaRPr lang="en-US" dirty="0">
              <a:solidFill>
                <a:srgbClr val="FFC000"/>
              </a:solidFill>
            </a:endParaRPr>
          </a:p>
        </p:txBody>
      </p:sp>
      <p:sp>
        <p:nvSpPr>
          <p:cNvPr id="3" name="Content Placeholder 2">
            <a:extLst>
              <a:ext uri="{FF2B5EF4-FFF2-40B4-BE49-F238E27FC236}">
                <a16:creationId xmlns:a16="http://schemas.microsoft.com/office/drawing/2014/main" id="{E678BDDA-E12A-9B44-9BCB-E56931823173}"/>
              </a:ext>
            </a:extLst>
          </p:cNvPr>
          <p:cNvSpPr>
            <a:spLocks noGrp="1"/>
          </p:cNvSpPr>
          <p:nvPr>
            <p:ph idx="1"/>
          </p:nvPr>
        </p:nvSpPr>
        <p:spPr>
          <a:xfrm>
            <a:off x="755576" y="2345434"/>
            <a:ext cx="7848872" cy="1008112"/>
          </a:xfrm>
        </p:spPr>
        <p:txBody>
          <a:bodyPr/>
          <a:lstStyle/>
          <a:p>
            <a:pPr marL="0" indent="0" algn="ctr">
              <a:buNone/>
            </a:pPr>
            <a:r>
              <a:rPr lang="en-CA" sz="2400" b="1" spc="600" dirty="0"/>
              <a:t>Multiple Linear Regression(MLR)</a:t>
            </a:r>
          </a:p>
        </p:txBody>
      </p:sp>
      <p:sp>
        <p:nvSpPr>
          <p:cNvPr id="10" name="TextBox 9">
            <a:extLst>
              <a:ext uri="{FF2B5EF4-FFF2-40B4-BE49-F238E27FC236}">
                <a16:creationId xmlns:a16="http://schemas.microsoft.com/office/drawing/2014/main" id="{4A1D3F26-B6D4-F72E-D6EF-E2EF1B4B4199}"/>
              </a:ext>
            </a:extLst>
          </p:cNvPr>
          <p:cNvSpPr txBox="1"/>
          <p:nvPr/>
        </p:nvSpPr>
        <p:spPr>
          <a:xfrm>
            <a:off x="166063" y="3075853"/>
            <a:ext cx="2234716" cy="1538883"/>
          </a:xfrm>
          <a:prstGeom prst="rect">
            <a:avLst/>
          </a:prstGeom>
          <a:solidFill>
            <a:schemeClr val="accent5"/>
          </a:solidFill>
          <a:scene3d>
            <a:camera prst="orthographicFront"/>
            <a:lightRig rig="threePt" dir="t"/>
          </a:scene3d>
          <a:sp3d prstMaterial="plastic">
            <a:bevelT w="165100" prst="coolSlant"/>
          </a:sp3d>
        </p:spPr>
        <p:txBody>
          <a:bodyPr wrap="square" rtlCol="0">
            <a:spAutoFit/>
          </a:bodyPr>
          <a:lstStyle>
            <a:defPPr>
              <a:defRPr lang="ru-RU"/>
            </a:defPPr>
            <a:lvl1pPr>
              <a:defRPr b="1" i="0">
                <a:solidFill>
                  <a:srgbClr val="24292F"/>
                </a:solidFill>
                <a:effectLst/>
                <a:latin typeface="-apple-system"/>
              </a:defRPr>
            </a:lvl1pPr>
          </a:lstStyle>
          <a:p>
            <a:pPr algn="l"/>
            <a:r>
              <a:rPr lang="en-CA" sz="1600" b="0" i="0" dirty="0">
                <a:solidFill>
                  <a:srgbClr val="24292F"/>
                </a:solidFill>
                <a:effectLst/>
                <a:latin typeface="-apple-system"/>
              </a:rPr>
              <a:t>It is used for determining the relationship between variables and forecasting</a:t>
            </a:r>
            <a:r>
              <a:rPr lang="en-CA" sz="1200" b="0" dirty="0"/>
              <a:t>.</a:t>
            </a:r>
            <a:endParaRPr lang="en-CA" sz="1400" b="0" dirty="0"/>
          </a:p>
          <a:p>
            <a:pPr algn="l"/>
            <a:endParaRPr lang="en-CA" sz="1400" b="0" dirty="0"/>
          </a:p>
        </p:txBody>
      </p:sp>
      <p:sp>
        <p:nvSpPr>
          <p:cNvPr id="15" name="TextBox 14">
            <a:extLst>
              <a:ext uri="{FF2B5EF4-FFF2-40B4-BE49-F238E27FC236}">
                <a16:creationId xmlns:a16="http://schemas.microsoft.com/office/drawing/2014/main" id="{21186C45-9BC8-66A7-76F0-18C1367BFF7F}"/>
              </a:ext>
            </a:extLst>
          </p:cNvPr>
          <p:cNvSpPr txBox="1"/>
          <p:nvPr/>
        </p:nvSpPr>
        <p:spPr>
          <a:xfrm>
            <a:off x="3531106" y="4941168"/>
            <a:ext cx="5145350" cy="1354217"/>
          </a:xfrm>
          <a:prstGeom prst="rect">
            <a:avLst/>
          </a:prstGeom>
          <a:solidFill>
            <a:schemeClr val="accent5"/>
          </a:solidFill>
          <a:scene3d>
            <a:camera prst="orthographicFront"/>
            <a:lightRig rig="threePt" dir="t"/>
          </a:scene3d>
          <a:sp3d prstMaterial="plastic">
            <a:bevelT w="165100" prst="coolSlant"/>
          </a:sp3d>
        </p:spPr>
        <p:txBody>
          <a:bodyPr wrap="square" rtlCol="0">
            <a:spAutoFit/>
          </a:bodyPr>
          <a:lstStyle/>
          <a:p>
            <a:r>
              <a:rPr lang="en-CA" b="1" i="0" dirty="0">
                <a:solidFill>
                  <a:srgbClr val="24292F"/>
                </a:solidFill>
                <a:effectLst/>
                <a:latin typeface="-apple-system"/>
              </a:rPr>
              <a:t>Outputs</a:t>
            </a:r>
          </a:p>
          <a:p>
            <a:pPr algn="l">
              <a:buFont typeface="Arial" panose="020B0604020202020204" pitchFamily="34" charset="0"/>
              <a:buChar char="•"/>
            </a:pPr>
            <a:r>
              <a:rPr lang="en-CA" sz="1600" b="0" i="0" dirty="0">
                <a:solidFill>
                  <a:srgbClr val="24292F"/>
                </a:solidFill>
                <a:effectLst/>
                <a:latin typeface="-apple-system"/>
              </a:rPr>
              <a:t>MEA: 24,223.338</a:t>
            </a:r>
          </a:p>
          <a:p>
            <a:pPr algn="l">
              <a:buFont typeface="Arial" panose="020B0604020202020204" pitchFamily="34" charset="0"/>
              <a:buChar char="•"/>
            </a:pPr>
            <a:r>
              <a:rPr lang="en-CA" sz="1600" b="0" i="0" dirty="0">
                <a:solidFill>
                  <a:srgbClr val="24292F"/>
                </a:solidFill>
                <a:effectLst/>
                <a:latin typeface="-apple-system"/>
              </a:rPr>
              <a:t>MSE: 1,454,333,984.589</a:t>
            </a:r>
          </a:p>
          <a:p>
            <a:pPr algn="l">
              <a:buFont typeface="Arial" panose="020B0604020202020204" pitchFamily="34" charset="0"/>
              <a:buChar char="•"/>
            </a:pPr>
            <a:r>
              <a:rPr lang="en-CA" sz="1600" b="0" i="0" dirty="0">
                <a:solidFill>
                  <a:srgbClr val="24292F"/>
                </a:solidFill>
                <a:effectLst/>
                <a:latin typeface="-apple-system"/>
              </a:rPr>
              <a:t>RMSE: 38,135.731</a:t>
            </a:r>
          </a:p>
          <a:p>
            <a:pPr algn="l">
              <a:buFont typeface="Arial" panose="020B0604020202020204" pitchFamily="34" charset="0"/>
              <a:buChar char="•"/>
            </a:pPr>
            <a:r>
              <a:rPr lang="en-CA" sz="1600" b="0" i="0" dirty="0">
                <a:solidFill>
                  <a:srgbClr val="24292F"/>
                </a:solidFill>
                <a:effectLst/>
                <a:latin typeface="-apple-system"/>
              </a:rPr>
              <a:t>R-Squared: 0.777 The results from the Linear</a:t>
            </a:r>
          </a:p>
        </p:txBody>
      </p:sp>
      <p:sp>
        <p:nvSpPr>
          <p:cNvPr id="16" name="Striped Right Arrow 15">
            <a:extLst>
              <a:ext uri="{FF2B5EF4-FFF2-40B4-BE49-F238E27FC236}">
                <a16:creationId xmlns:a16="http://schemas.microsoft.com/office/drawing/2014/main" id="{26A87A74-0CE6-3E30-0AFC-878B3B2CAEA6}"/>
              </a:ext>
            </a:extLst>
          </p:cNvPr>
          <p:cNvSpPr/>
          <p:nvPr/>
        </p:nvSpPr>
        <p:spPr>
          <a:xfrm>
            <a:off x="2555776" y="3429000"/>
            <a:ext cx="792088" cy="432048"/>
          </a:xfrm>
          <a:prstGeom prst="stripedRightArrow">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Striped Right Arrow 16">
            <a:extLst>
              <a:ext uri="{FF2B5EF4-FFF2-40B4-BE49-F238E27FC236}">
                <a16:creationId xmlns:a16="http://schemas.microsoft.com/office/drawing/2014/main" id="{F3611EA4-0488-2195-0E57-EA2F9C537AE8}"/>
              </a:ext>
            </a:extLst>
          </p:cNvPr>
          <p:cNvSpPr/>
          <p:nvPr/>
        </p:nvSpPr>
        <p:spPr>
          <a:xfrm rot="5400000">
            <a:off x="6082401" y="4582895"/>
            <a:ext cx="288032" cy="284499"/>
          </a:xfrm>
          <a:prstGeom prst="stripedRightArrow">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descr="Text, timeline&#10;&#10;Description automatically generated">
            <a:extLst>
              <a:ext uri="{FF2B5EF4-FFF2-40B4-BE49-F238E27FC236}">
                <a16:creationId xmlns:a16="http://schemas.microsoft.com/office/drawing/2014/main" id="{85FDDC15-C646-2294-4595-E0BFC825B02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531106" y="3061376"/>
            <a:ext cx="5145350" cy="1523535"/>
          </a:xfrm>
          <a:prstGeom prst="rect">
            <a:avLst/>
          </a:prstGeom>
        </p:spPr>
      </p:pic>
      <p:sp>
        <p:nvSpPr>
          <p:cNvPr id="7" name="TextBox 6">
            <a:extLst>
              <a:ext uri="{FF2B5EF4-FFF2-40B4-BE49-F238E27FC236}">
                <a16:creationId xmlns:a16="http://schemas.microsoft.com/office/drawing/2014/main" id="{7DF445CC-7A73-8EE0-01DC-C784A4BF4382}"/>
              </a:ext>
            </a:extLst>
          </p:cNvPr>
          <p:cNvSpPr txBox="1"/>
          <p:nvPr/>
        </p:nvSpPr>
        <p:spPr>
          <a:xfrm>
            <a:off x="3631557" y="6337927"/>
            <a:ext cx="4741613" cy="430887"/>
          </a:xfrm>
          <a:prstGeom prst="rect">
            <a:avLst/>
          </a:prstGeom>
          <a:noFill/>
        </p:spPr>
        <p:txBody>
          <a:bodyPr wrap="square" rtlCol="0">
            <a:spAutoFit/>
          </a:bodyPr>
          <a:lstStyle/>
          <a:p>
            <a:r>
              <a:rPr lang="en-CA" sz="1100" b="0" i="0" dirty="0">
                <a:solidFill>
                  <a:srgbClr val="24292F"/>
                </a:solidFill>
                <a:effectLst/>
                <a:latin typeface="-apple-system"/>
              </a:rPr>
              <a:t>Regression model are similar, but not the same, as the Random Forest model.</a:t>
            </a:r>
          </a:p>
          <a:p>
            <a:endParaRPr lang="en-US" sz="1100" dirty="0"/>
          </a:p>
        </p:txBody>
      </p:sp>
    </p:spTree>
    <p:extLst>
      <p:ext uri="{BB962C8B-B14F-4D97-AF65-F5344CB8AC3E}">
        <p14:creationId xmlns:p14="http://schemas.microsoft.com/office/powerpoint/2010/main" val="335468360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717F1B-37E6-72D9-A85F-2F8DD6630957}"/>
              </a:ext>
            </a:extLst>
          </p:cNvPr>
          <p:cNvSpPr>
            <a:spLocks noGrp="1"/>
          </p:cNvSpPr>
          <p:nvPr>
            <p:ph type="title"/>
          </p:nvPr>
        </p:nvSpPr>
        <p:spPr>
          <a:xfrm>
            <a:off x="166064" y="548407"/>
            <a:ext cx="7718304" cy="1368425"/>
          </a:xfrm>
        </p:spPr>
        <p:txBody>
          <a:bodyPr/>
          <a:lstStyle/>
          <a:p>
            <a:r>
              <a:rPr lang="en-US" sz="2800" dirty="0"/>
              <a:t>Analysis on the Machine Learning Model</a:t>
            </a:r>
            <a:br>
              <a:rPr lang="en-US" dirty="0"/>
            </a:br>
            <a:r>
              <a:rPr lang="en-US" sz="2000" dirty="0">
                <a:solidFill>
                  <a:srgbClr val="FFC000"/>
                </a:solidFill>
              </a:rPr>
              <a:t>Model 2</a:t>
            </a:r>
            <a:endParaRPr lang="en-US" dirty="0">
              <a:solidFill>
                <a:srgbClr val="FFC000"/>
              </a:solidFill>
            </a:endParaRPr>
          </a:p>
        </p:txBody>
      </p:sp>
      <p:sp>
        <p:nvSpPr>
          <p:cNvPr id="3" name="Content Placeholder 2">
            <a:extLst>
              <a:ext uri="{FF2B5EF4-FFF2-40B4-BE49-F238E27FC236}">
                <a16:creationId xmlns:a16="http://schemas.microsoft.com/office/drawing/2014/main" id="{E678BDDA-E12A-9B44-9BCB-E56931823173}"/>
              </a:ext>
            </a:extLst>
          </p:cNvPr>
          <p:cNvSpPr>
            <a:spLocks noGrp="1"/>
          </p:cNvSpPr>
          <p:nvPr>
            <p:ph idx="1"/>
          </p:nvPr>
        </p:nvSpPr>
        <p:spPr>
          <a:xfrm>
            <a:off x="755576" y="2345434"/>
            <a:ext cx="7848872" cy="1008112"/>
          </a:xfrm>
        </p:spPr>
        <p:txBody>
          <a:bodyPr/>
          <a:lstStyle/>
          <a:p>
            <a:pPr marL="0" indent="0" algn="ctr">
              <a:buNone/>
            </a:pPr>
            <a:r>
              <a:rPr lang="en-CA" sz="2400" b="1" spc="600" dirty="0"/>
              <a:t>Multiple Linear Regression(MLR)</a:t>
            </a:r>
          </a:p>
        </p:txBody>
      </p:sp>
      <p:sp>
        <p:nvSpPr>
          <p:cNvPr id="10" name="TextBox 9">
            <a:extLst>
              <a:ext uri="{FF2B5EF4-FFF2-40B4-BE49-F238E27FC236}">
                <a16:creationId xmlns:a16="http://schemas.microsoft.com/office/drawing/2014/main" id="{4A1D3F26-B6D4-F72E-D6EF-E2EF1B4B4199}"/>
              </a:ext>
            </a:extLst>
          </p:cNvPr>
          <p:cNvSpPr txBox="1"/>
          <p:nvPr/>
        </p:nvSpPr>
        <p:spPr>
          <a:xfrm>
            <a:off x="166063" y="3075853"/>
            <a:ext cx="2234716" cy="1538883"/>
          </a:xfrm>
          <a:prstGeom prst="rect">
            <a:avLst/>
          </a:prstGeom>
          <a:solidFill>
            <a:schemeClr val="accent5"/>
          </a:solidFill>
          <a:scene3d>
            <a:camera prst="orthographicFront"/>
            <a:lightRig rig="threePt" dir="t"/>
          </a:scene3d>
          <a:sp3d prstMaterial="plastic">
            <a:bevelT w="165100" prst="coolSlant"/>
          </a:sp3d>
        </p:spPr>
        <p:txBody>
          <a:bodyPr wrap="square" rtlCol="0">
            <a:spAutoFit/>
          </a:bodyPr>
          <a:lstStyle>
            <a:defPPr>
              <a:defRPr lang="ru-RU"/>
            </a:defPPr>
            <a:lvl1pPr>
              <a:defRPr b="1" i="0">
                <a:solidFill>
                  <a:srgbClr val="24292F"/>
                </a:solidFill>
                <a:effectLst/>
                <a:latin typeface="-apple-system"/>
              </a:defRPr>
            </a:lvl1pPr>
          </a:lstStyle>
          <a:p>
            <a:pPr algn="l"/>
            <a:r>
              <a:rPr lang="en-CA" sz="1600" b="0" i="0" dirty="0">
                <a:solidFill>
                  <a:srgbClr val="24292F"/>
                </a:solidFill>
                <a:effectLst/>
                <a:latin typeface="-apple-system"/>
              </a:rPr>
              <a:t>It is used for determining the relationship between variables and forecasting</a:t>
            </a:r>
            <a:r>
              <a:rPr lang="en-CA" sz="1200" b="0" dirty="0"/>
              <a:t>.</a:t>
            </a:r>
            <a:endParaRPr lang="en-CA" sz="1400" b="0" dirty="0"/>
          </a:p>
          <a:p>
            <a:pPr algn="l"/>
            <a:endParaRPr lang="en-CA" sz="1400" b="0" dirty="0"/>
          </a:p>
        </p:txBody>
      </p:sp>
      <p:sp>
        <p:nvSpPr>
          <p:cNvPr id="15" name="TextBox 14">
            <a:extLst>
              <a:ext uri="{FF2B5EF4-FFF2-40B4-BE49-F238E27FC236}">
                <a16:creationId xmlns:a16="http://schemas.microsoft.com/office/drawing/2014/main" id="{21186C45-9BC8-66A7-76F0-18C1367BFF7F}"/>
              </a:ext>
            </a:extLst>
          </p:cNvPr>
          <p:cNvSpPr txBox="1"/>
          <p:nvPr/>
        </p:nvSpPr>
        <p:spPr>
          <a:xfrm>
            <a:off x="3531106" y="4941168"/>
            <a:ext cx="5145350" cy="1354217"/>
          </a:xfrm>
          <a:prstGeom prst="rect">
            <a:avLst/>
          </a:prstGeom>
          <a:solidFill>
            <a:schemeClr val="accent5"/>
          </a:solidFill>
          <a:scene3d>
            <a:camera prst="orthographicFront"/>
            <a:lightRig rig="threePt" dir="t"/>
          </a:scene3d>
          <a:sp3d prstMaterial="plastic">
            <a:bevelT w="165100" prst="coolSlant"/>
          </a:sp3d>
        </p:spPr>
        <p:txBody>
          <a:bodyPr wrap="square" rtlCol="0">
            <a:spAutoFit/>
          </a:bodyPr>
          <a:lstStyle/>
          <a:p>
            <a:r>
              <a:rPr lang="en-CA" b="1" i="0" dirty="0">
                <a:solidFill>
                  <a:srgbClr val="24292F"/>
                </a:solidFill>
                <a:effectLst/>
                <a:latin typeface="-apple-system"/>
              </a:rPr>
              <a:t>Outputs</a:t>
            </a:r>
          </a:p>
          <a:p>
            <a:pPr algn="l">
              <a:buFont typeface="Arial" panose="020B0604020202020204" pitchFamily="34" charset="0"/>
              <a:buChar char="•"/>
            </a:pPr>
            <a:r>
              <a:rPr lang="en-CA" sz="1600" b="0" i="0" dirty="0">
                <a:solidFill>
                  <a:srgbClr val="24292F"/>
                </a:solidFill>
                <a:effectLst/>
                <a:latin typeface="-apple-system"/>
              </a:rPr>
              <a:t>MEA: 24,223.338</a:t>
            </a:r>
          </a:p>
          <a:p>
            <a:pPr algn="l">
              <a:buFont typeface="Arial" panose="020B0604020202020204" pitchFamily="34" charset="0"/>
              <a:buChar char="•"/>
            </a:pPr>
            <a:r>
              <a:rPr lang="en-CA" sz="1600" b="0" i="0" dirty="0">
                <a:solidFill>
                  <a:srgbClr val="24292F"/>
                </a:solidFill>
                <a:effectLst/>
                <a:latin typeface="-apple-system"/>
              </a:rPr>
              <a:t>MSE: 1,454,333,984.589</a:t>
            </a:r>
          </a:p>
          <a:p>
            <a:pPr algn="l">
              <a:buFont typeface="Arial" panose="020B0604020202020204" pitchFamily="34" charset="0"/>
              <a:buChar char="•"/>
            </a:pPr>
            <a:r>
              <a:rPr lang="en-CA" sz="1600" b="0" i="0" dirty="0">
                <a:solidFill>
                  <a:srgbClr val="24292F"/>
                </a:solidFill>
                <a:effectLst/>
                <a:latin typeface="-apple-system"/>
              </a:rPr>
              <a:t>RMSE: 38,135.731</a:t>
            </a:r>
          </a:p>
          <a:p>
            <a:pPr algn="l">
              <a:buFont typeface="Arial" panose="020B0604020202020204" pitchFamily="34" charset="0"/>
              <a:buChar char="•"/>
            </a:pPr>
            <a:r>
              <a:rPr lang="en-CA" sz="1600" b="0" i="0" dirty="0">
                <a:solidFill>
                  <a:srgbClr val="24292F"/>
                </a:solidFill>
                <a:effectLst/>
                <a:latin typeface="-apple-system"/>
              </a:rPr>
              <a:t>R-Squared: 0.777 The results from the Linear</a:t>
            </a:r>
          </a:p>
        </p:txBody>
      </p:sp>
      <p:sp>
        <p:nvSpPr>
          <p:cNvPr id="16" name="Striped Right Arrow 15">
            <a:extLst>
              <a:ext uri="{FF2B5EF4-FFF2-40B4-BE49-F238E27FC236}">
                <a16:creationId xmlns:a16="http://schemas.microsoft.com/office/drawing/2014/main" id="{26A87A74-0CE6-3E30-0AFC-878B3B2CAEA6}"/>
              </a:ext>
            </a:extLst>
          </p:cNvPr>
          <p:cNvSpPr/>
          <p:nvPr/>
        </p:nvSpPr>
        <p:spPr>
          <a:xfrm>
            <a:off x="2555776" y="3429000"/>
            <a:ext cx="792088" cy="432048"/>
          </a:xfrm>
          <a:prstGeom prst="stripedRightArrow">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Striped Right Arrow 16">
            <a:extLst>
              <a:ext uri="{FF2B5EF4-FFF2-40B4-BE49-F238E27FC236}">
                <a16:creationId xmlns:a16="http://schemas.microsoft.com/office/drawing/2014/main" id="{F3611EA4-0488-2195-0E57-EA2F9C537AE8}"/>
              </a:ext>
            </a:extLst>
          </p:cNvPr>
          <p:cNvSpPr/>
          <p:nvPr/>
        </p:nvSpPr>
        <p:spPr>
          <a:xfrm rot="5400000">
            <a:off x="6082401" y="4582895"/>
            <a:ext cx="288032" cy="284499"/>
          </a:xfrm>
          <a:prstGeom prst="stripedRightArrow">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descr="Text, timeline&#10;&#10;Description automatically generated">
            <a:extLst>
              <a:ext uri="{FF2B5EF4-FFF2-40B4-BE49-F238E27FC236}">
                <a16:creationId xmlns:a16="http://schemas.microsoft.com/office/drawing/2014/main" id="{85FDDC15-C646-2294-4595-E0BFC825B02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531106" y="3061376"/>
            <a:ext cx="5145350" cy="1523535"/>
          </a:xfrm>
          <a:prstGeom prst="rect">
            <a:avLst/>
          </a:prstGeom>
        </p:spPr>
      </p:pic>
      <p:sp>
        <p:nvSpPr>
          <p:cNvPr id="7" name="TextBox 6">
            <a:extLst>
              <a:ext uri="{FF2B5EF4-FFF2-40B4-BE49-F238E27FC236}">
                <a16:creationId xmlns:a16="http://schemas.microsoft.com/office/drawing/2014/main" id="{7DF445CC-7A73-8EE0-01DC-C784A4BF4382}"/>
              </a:ext>
            </a:extLst>
          </p:cNvPr>
          <p:cNvSpPr txBox="1"/>
          <p:nvPr/>
        </p:nvSpPr>
        <p:spPr>
          <a:xfrm>
            <a:off x="3631557" y="6337927"/>
            <a:ext cx="4741613" cy="430887"/>
          </a:xfrm>
          <a:prstGeom prst="rect">
            <a:avLst/>
          </a:prstGeom>
          <a:noFill/>
        </p:spPr>
        <p:txBody>
          <a:bodyPr wrap="square" rtlCol="0">
            <a:spAutoFit/>
          </a:bodyPr>
          <a:lstStyle/>
          <a:p>
            <a:r>
              <a:rPr lang="en-CA" sz="1100" b="0" i="0" dirty="0">
                <a:solidFill>
                  <a:srgbClr val="24292F"/>
                </a:solidFill>
                <a:effectLst/>
                <a:latin typeface="-apple-system"/>
              </a:rPr>
              <a:t>Regression model are similar, but not the same, as the Random Forest model.</a:t>
            </a:r>
          </a:p>
          <a:p>
            <a:endParaRPr lang="en-US" sz="1100" dirty="0"/>
          </a:p>
        </p:txBody>
      </p:sp>
    </p:spTree>
    <p:extLst>
      <p:ext uri="{BB962C8B-B14F-4D97-AF65-F5344CB8AC3E}">
        <p14:creationId xmlns:p14="http://schemas.microsoft.com/office/powerpoint/2010/main" val="281854273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717F1B-37E6-72D9-A85F-2F8DD6630957}"/>
              </a:ext>
            </a:extLst>
          </p:cNvPr>
          <p:cNvSpPr>
            <a:spLocks noGrp="1"/>
          </p:cNvSpPr>
          <p:nvPr>
            <p:ph type="title"/>
          </p:nvPr>
        </p:nvSpPr>
        <p:spPr>
          <a:xfrm>
            <a:off x="166064" y="548407"/>
            <a:ext cx="7718304" cy="1368425"/>
          </a:xfrm>
        </p:spPr>
        <p:txBody>
          <a:bodyPr/>
          <a:lstStyle/>
          <a:p>
            <a:r>
              <a:rPr lang="en-US" sz="2800" dirty="0"/>
              <a:t>Analysis on the Machine Learning Model</a:t>
            </a:r>
            <a:br>
              <a:rPr lang="en-US" dirty="0"/>
            </a:br>
            <a:r>
              <a:rPr lang="en-US" sz="2000" dirty="0">
                <a:solidFill>
                  <a:srgbClr val="FFC000"/>
                </a:solidFill>
              </a:rPr>
              <a:t>Model 2</a:t>
            </a:r>
            <a:endParaRPr lang="en-US" dirty="0">
              <a:solidFill>
                <a:srgbClr val="FFC000"/>
              </a:solidFill>
            </a:endParaRPr>
          </a:p>
        </p:txBody>
      </p:sp>
      <p:sp>
        <p:nvSpPr>
          <p:cNvPr id="3" name="Content Placeholder 2">
            <a:extLst>
              <a:ext uri="{FF2B5EF4-FFF2-40B4-BE49-F238E27FC236}">
                <a16:creationId xmlns:a16="http://schemas.microsoft.com/office/drawing/2014/main" id="{E678BDDA-E12A-9B44-9BCB-E56931823173}"/>
              </a:ext>
            </a:extLst>
          </p:cNvPr>
          <p:cNvSpPr>
            <a:spLocks noGrp="1"/>
          </p:cNvSpPr>
          <p:nvPr>
            <p:ph idx="1"/>
          </p:nvPr>
        </p:nvSpPr>
        <p:spPr>
          <a:xfrm>
            <a:off x="755576" y="2345434"/>
            <a:ext cx="7848872" cy="1008112"/>
          </a:xfrm>
        </p:spPr>
        <p:txBody>
          <a:bodyPr/>
          <a:lstStyle/>
          <a:p>
            <a:pPr marL="0" indent="0" algn="ctr">
              <a:buNone/>
            </a:pPr>
            <a:r>
              <a:rPr lang="en-CA" sz="2400" b="1" spc="600" dirty="0"/>
              <a:t>Multiple Linear Regression(MLR)</a:t>
            </a:r>
          </a:p>
        </p:txBody>
      </p:sp>
      <p:sp>
        <p:nvSpPr>
          <p:cNvPr id="10" name="TextBox 9">
            <a:extLst>
              <a:ext uri="{FF2B5EF4-FFF2-40B4-BE49-F238E27FC236}">
                <a16:creationId xmlns:a16="http://schemas.microsoft.com/office/drawing/2014/main" id="{4A1D3F26-B6D4-F72E-D6EF-E2EF1B4B4199}"/>
              </a:ext>
            </a:extLst>
          </p:cNvPr>
          <p:cNvSpPr txBox="1"/>
          <p:nvPr/>
        </p:nvSpPr>
        <p:spPr>
          <a:xfrm>
            <a:off x="166063" y="3075853"/>
            <a:ext cx="2234716" cy="1538883"/>
          </a:xfrm>
          <a:prstGeom prst="rect">
            <a:avLst/>
          </a:prstGeom>
          <a:solidFill>
            <a:schemeClr val="accent5"/>
          </a:solidFill>
          <a:scene3d>
            <a:camera prst="orthographicFront"/>
            <a:lightRig rig="threePt" dir="t"/>
          </a:scene3d>
          <a:sp3d prstMaterial="plastic">
            <a:bevelT w="165100" prst="coolSlant"/>
          </a:sp3d>
        </p:spPr>
        <p:txBody>
          <a:bodyPr wrap="square" rtlCol="0">
            <a:spAutoFit/>
          </a:bodyPr>
          <a:lstStyle>
            <a:defPPr>
              <a:defRPr lang="ru-RU"/>
            </a:defPPr>
            <a:lvl1pPr>
              <a:defRPr b="1" i="0">
                <a:solidFill>
                  <a:srgbClr val="24292F"/>
                </a:solidFill>
                <a:effectLst/>
                <a:latin typeface="-apple-system"/>
              </a:defRPr>
            </a:lvl1pPr>
          </a:lstStyle>
          <a:p>
            <a:pPr algn="l"/>
            <a:r>
              <a:rPr lang="en-CA" sz="1600" b="0" i="0" dirty="0">
                <a:solidFill>
                  <a:srgbClr val="24292F"/>
                </a:solidFill>
                <a:effectLst/>
                <a:latin typeface="-apple-system"/>
              </a:rPr>
              <a:t>It is used for determining the relationship between variables and forecasting</a:t>
            </a:r>
            <a:r>
              <a:rPr lang="en-CA" sz="1200" b="0" dirty="0"/>
              <a:t>.</a:t>
            </a:r>
            <a:endParaRPr lang="en-CA" sz="1400" b="0" dirty="0"/>
          </a:p>
          <a:p>
            <a:pPr algn="l"/>
            <a:endParaRPr lang="en-CA" sz="1400" b="0" dirty="0"/>
          </a:p>
        </p:txBody>
      </p:sp>
      <p:sp>
        <p:nvSpPr>
          <p:cNvPr id="15" name="TextBox 14">
            <a:extLst>
              <a:ext uri="{FF2B5EF4-FFF2-40B4-BE49-F238E27FC236}">
                <a16:creationId xmlns:a16="http://schemas.microsoft.com/office/drawing/2014/main" id="{21186C45-9BC8-66A7-76F0-18C1367BFF7F}"/>
              </a:ext>
            </a:extLst>
          </p:cNvPr>
          <p:cNvSpPr txBox="1"/>
          <p:nvPr/>
        </p:nvSpPr>
        <p:spPr>
          <a:xfrm>
            <a:off x="3531106" y="4869160"/>
            <a:ext cx="5145350" cy="1354217"/>
          </a:xfrm>
          <a:prstGeom prst="rect">
            <a:avLst/>
          </a:prstGeom>
          <a:solidFill>
            <a:schemeClr val="accent5"/>
          </a:solidFill>
          <a:scene3d>
            <a:camera prst="orthographicFront"/>
            <a:lightRig rig="threePt" dir="t"/>
          </a:scene3d>
          <a:sp3d prstMaterial="plastic">
            <a:bevelT w="165100" prst="coolSlant"/>
          </a:sp3d>
        </p:spPr>
        <p:txBody>
          <a:bodyPr wrap="square" rtlCol="0">
            <a:spAutoFit/>
          </a:bodyPr>
          <a:lstStyle>
            <a:defPPr>
              <a:defRPr lang="ru-RU"/>
            </a:defPPr>
            <a:lvl1pPr>
              <a:defRPr b="1" i="0">
                <a:solidFill>
                  <a:srgbClr val="24292F"/>
                </a:solidFill>
                <a:effectLst/>
                <a:latin typeface="-apple-system"/>
              </a:defRPr>
            </a:lvl1pPr>
          </a:lstStyle>
          <a:p>
            <a:r>
              <a:rPr lang="en-CA" dirty="0"/>
              <a:t>Outputs</a:t>
            </a:r>
          </a:p>
          <a:p>
            <a:pPr marL="285750" indent="-285750">
              <a:buFont typeface="Arial" panose="020B0604020202020204" pitchFamily="34" charset="0"/>
              <a:buChar char="•"/>
            </a:pPr>
            <a:r>
              <a:rPr lang="en-CA" sz="1600" b="0" dirty="0"/>
              <a:t>MEA: 24,223.338</a:t>
            </a:r>
          </a:p>
          <a:p>
            <a:pPr marL="285750" indent="-285750">
              <a:buFont typeface="Arial" panose="020B0604020202020204" pitchFamily="34" charset="0"/>
              <a:buChar char="•"/>
            </a:pPr>
            <a:r>
              <a:rPr lang="en-CA" sz="1600" b="0" dirty="0"/>
              <a:t>MSE: 1,454,333,984.589</a:t>
            </a:r>
          </a:p>
          <a:p>
            <a:pPr marL="285750" indent="-285750">
              <a:buFont typeface="Arial" panose="020B0604020202020204" pitchFamily="34" charset="0"/>
              <a:buChar char="•"/>
            </a:pPr>
            <a:r>
              <a:rPr lang="en-CA" sz="1600" b="0" dirty="0"/>
              <a:t>RMSE: 38,135.731</a:t>
            </a:r>
          </a:p>
          <a:p>
            <a:pPr marL="285750" indent="-285750">
              <a:buFont typeface="Arial" panose="020B0604020202020204" pitchFamily="34" charset="0"/>
              <a:buChar char="•"/>
            </a:pPr>
            <a:r>
              <a:rPr lang="en-CA" sz="1600" b="0" dirty="0"/>
              <a:t>R-Squared: 0.777 The results from the Linear</a:t>
            </a:r>
          </a:p>
        </p:txBody>
      </p:sp>
      <p:sp>
        <p:nvSpPr>
          <p:cNvPr id="16" name="Striped Right Arrow 15">
            <a:extLst>
              <a:ext uri="{FF2B5EF4-FFF2-40B4-BE49-F238E27FC236}">
                <a16:creationId xmlns:a16="http://schemas.microsoft.com/office/drawing/2014/main" id="{26A87A74-0CE6-3E30-0AFC-878B3B2CAEA6}"/>
              </a:ext>
            </a:extLst>
          </p:cNvPr>
          <p:cNvSpPr/>
          <p:nvPr/>
        </p:nvSpPr>
        <p:spPr>
          <a:xfrm>
            <a:off x="2555776" y="3429000"/>
            <a:ext cx="792088" cy="432048"/>
          </a:xfrm>
          <a:prstGeom prst="stripedRightArrow">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Striped Right Arrow 16">
            <a:extLst>
              <a:ext uri="{FF2B5EF4-FFF2-40B4-BE49-F238E27FC236}">
                <a16:creationId xmlns:a16="http://schemas.microsoft.com/office/drawing/2014/main" id="{F3611EA4-0488-2195-0E57-EA2F9C537AE8}"/>
              </a:ext>
            </a:extLst>
          </p:cNvPr>
          <p:cNvSpPr/>
          <p:nvPr/>
        </p:nvSpPr>
        <p:spPr>
          <a:xfrm rot="5400000">
            <a:off x="6082401" y="4582895"/>
            <a:ext cx="288032" cy="284499"/>
          </a:xfrm>
          <a:prstGeom prst="stripedRightArrow">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descr="Text, timeline&#10;&#10;Description automatically generated">
            <a:extLst>
              <a:ext uri="{FF2B5EF4-FFF2-40B4-BE49-F238E27FC236}">
                <a16:creationId xmlns:a16="http://schemas.microsoft.com/office/drawing/2014/main" id="{85FDDC15-C646-2294-4595-E0BFC825B02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531106" y="3061376"/>
            <a:ext cx="5145350" cy="1523535"/>
          </a:xfrm>
          <a:prstGeom prst="rect">
            <a:avLst/>
          </a:prstGeom>
        </p:spPr>
      </p:pic>
      <p:sp>
        <p:nvSpPr>
          <p:cNvPr id="7" name="TextBox 6">
            <a:extLst>
              <a:ext uri="{FF2B5EF4-FFF2-40B4-BE49-F238E27FC236}">
                <a16:creationId xmlns:a16="http://schemas.microsoft.com/office/drawing/2014/main" id="{7DF445CC-7A73-8EE0-01DC-C784A4BF4382}"/>
              </a:ext>
            </a:extLst>
          </p:cNvPr>
          <p:cNvSpPr txBox="1"/>
          <p:nvPr/>
        </p:nvSpPr>
        <p:spPr>
          <a:xfrm>
            <a:off x="3631557" y="6337927"/>
            <a:ext cx="4741613" cy="430887"/>
          </a:xfrm>
          <a:prstGeom prst="rect">
            <a:avLst/>
          </a:prstGeom>
          <a:noFill/>
        </p:spPr>
        <p:txBody>
          <a:bodyPr wrap="square" rtlCol="0">
            <a:spAutoFit/>
          </a:bodyPr>
          <a:lstStyle/>
          <a:p>
            <a:r>
              <a:rPr lang="en-CA" sz="1100" b="0" i="0" dirty="0">
                <a:solidFill>
                  <a:srgbClr val="24292F"/>
                </a:solidFill>
                <a:effectLst/>
                <a:latin typeface="-apple-system"/>
              </a:rPr>
              <a:t>Regression model are similar, but not the same, as the Random Forest model.</a:t>
            </a:r>
          </a:p>
          <a:p>
            <a:endParaRPr lang="en-US" sz="1100" dirty="0"/>
          </a:p>
        </p:txBody>
      </p:sp>
    </p:spTree>
    <p:extLst>
      <p:ext uri="{BB962C8B-B14F-4D97-AF65-F5344CB8AC3E}">
        <p14:creationId xmlns:p14="http://schemas.microsoft.com/office/powerpoint/2010/main" val="338514989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94C3B7-A4E6-279D-6287-790C04FC6EF6}"/>
              </a:ext>
            </a:extLst>
          </p:cNvPr>
          <p:cNvSpPr>
            <a:spLocks noGrp="1"/>
          </p:cNvSpPr>
          <p:nvPr>
            <p:ph type="title"/>
          </p:nvPr>
        </p:nvSpPr>
        <p:spPr>
          <a:xfrm>
            <a:off x="466725" y="548407"/>
            <a:ext cx="6626225" cy="1368425"/>
          </a:xfrm>
        </p:spPr>
        <p:txBody>
          <a:bodyPr/>
          <a:lstStyle/>
          <a:p>
            <a:r>
              <a:rPr lang="en-US" dirty="0"/>
              <a:t>Performance Comparison of </a:t>
            </a:r>
            <a:br>
              <a:rPr lang="en-US" dirty="0"/>
            </a:br>
            <a:r>
              <a:rPr lang="en-US" dirty="0"/>
              <a:t>2 Models</a:t>
            </a:r>
          </a:p>
        </p:txBody>
      </p:sp>
      <p:pic>
        <p:nvPicPr>
          <p:cNvPr id="9" name="Content Placeholder 8" descr="Chart, bar chart&#10;&#10;Description automatically generated">
            <a:extLst>
              <a:ext uri="{FF2B5EF4-FFF2-40B4-BE49-F238E27FC236}">
                <a16:creationId xmlns:a16="http://schemas.microsoft.com/office/drawing/2014/main" id="{2FB627FA-3D42-00FA-6AA4-AB399EF434A1}"/>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665825" y="2492896"/>
            <a:ext cx="5714487" cy="4204734"/>
          </a:xfrm>
          <a:effectLst>
            <a:outerShdw blurRad="219579" dist="38100" dir="17940000" algn="bl" rotWithShape="0">
              <a:prstClr val="black">
                <a:alpha val="40000"/>
              </a:prstClr>
            </a:outerShdw>
          </a:effectLst>
        </p:spPr>
      </p:pic>
    </p:spTree>
    <p:extLst>
      <p:ext uri="{BB962C8B-B14F-4D97-AF65-F5344CB8AC3E}">
        <p14:creationId xmlns:p14="http://schemas.microsoft.com/office/powerpoint/2010/main" val="214050148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94C3B7-A4E6-279D-6287-790C04FC6EF6}"/>
              </a:ext>
            </a:extLst>
          </p:cNvPr>
          <p:cNvSpPr>
            <a:spLocks noGrp="1"/>
          </p:cNvSpPr>
          <p:nvPr>
            <p:ph type="title"/>
          </p:nvPr>
        </p:nvSpPr>
        <p:spPr>
          <a:xfrm>
            <a:off x="466725" y="548407"/>
            <a:ext cx="6626225" cy="1368425"/>
          </a:xfrm>
        </p:spPr>
        <p:txBody>
          <a:bodyPr/>
          <a:lstStyle/>
          <a:p>
            <a:r>
              <a:rPr lang="en-US" dirty="0"/>
              <a:t>Performance Observation of</a:t>
            </a:r>
            <a:br>
              <a:rPr lang="en-US" dirty="0"/>
            </a:br>
            <a:r>
              <a:rPr lang="en-US" dirty="0"/>
              <a:t>2 Models</a:t>
            </a:r>
          </a:p>
        </p:txBody>
      </p:sp>
      <p:sp>
        <p:nvSpPr>
          <p:cNvPr id="3" name="Content Placeholder 2">
            <a:extLst>
              <a:ext uri="{FF2B5EF4-FFF2-40B4-BE49-F238E27FC236}">
                <a16:creationId xmlns:a16="http://schemas.microsoft.com/office/drawing/2014/main" id="{AD152A60-E910-448B-E235-88F216648761}"/>
              </a:ext>
            </a:extLst>
          </p:cNvPr>
          <p:cNvSpPr>
            <a:spLocks noGrp="1"/>
          </p:cNvSpPr>
          <p:nvPr>
            <p:ph idx="1"/>
          </p:nvPr>
        </p:nvSpPr>
        <p:spPr>
          <a:xfrm>
            <a:off x="485775" y="2420937"/>
            <a:ext cx="8172450" cy="4032250"/>
          </a:xfrm>
        </p:spPr>
        <p:txBody>
          <a:bodyPr/>
          <a:lstStyle/>
          <a:p>
            <a:pPr algn="l">
              <a:buFont typeface="Arial" panose="020B0604020202020204" pitchFamily="34" charset="0"/>
              <a:buChar char="•"/>
            </a:pPr>
            <a:r>
              <a:rPr lang="en-CA" b="0" i="0" dirty="0">
                <a:solidFill>
                  <a:srgbClr val="24292F"/>
                </a:solidFill>
                <a:effectLst/>
                <a:latin typeface="-apple-system"/>
              </a:rPr>
              <a:t>Both the MSE and RMSE were lower in the Linear Regression model than the Random Forest model. Making the Linear Regression model more suitable for predicting the house sale values.</a:t>
            </a:r>
          </a:p>
          <a:p>
            <a:pPr algn="l">
              <a:buFont typeface="Arial" panose="020B0604020202020204" pitchFamily="34" charset="0"/>
              <a:buChar char="•"/>
            </a:pPr>
            <a:endParaRPr lang="en-CA" sz="800" b="0" i="0" dirty="0">
              <a:solidFill>
                <a:srgbClr val="24292F"/>
              </a:solidFill>
              <a:effectLst/>
              <a:latin typeface="-apple-system"/>
            </a:endParaRPr>
          </a:p>
          <a:p>
            <a:pPr algn="l">
              <a:buFont typeface="Arial" panose="020B0604020202020204" pitchFamily="34" charset="0"/>
              <a:buChar char="•"/>
            </a:pPr>
            <a:r>
              <a:rPr lang="en-CA" b="0" i="0" dirty="0">
                <a:solidFill>
                  <a:srgbClr val="24292F"/>
                </a:solidFill>
                <a:effectLst/>
                <a:latin typeface="-apple-system"/>
              </a:rPr>
              <a:t>The MAE was lower in the Random Forest model than the Linear Regression hence making the Random Forest model more suitable for predicting the house sale values.</a:t>
            </a:r>
          </a:p>
          <a:p>
            <a:pPr algn="l">
              <a:buFont typeface="Arial" panose="020B0604020202020204" pitchFamily="34" charset="0"/>
              <a:buChar char="•"/>
            </a:pPr>
            <a:endParaRPr lang="en-CA" sz="800" b="0" i="0" dirty="0">
              <a:solidFill>
                <a:srgbClr val="24292F"/>
              </a:solidFill>
              <a:effectLst/>
              <a:latin typeface="-apple-system"/>
            </a:endParaRPr>
          </a:p>
          <a:p>
            <a:pPr algn="l">
              <a:buFont typeface="Arial" panose="020B0604020202020204" pitchFamily="34" charset="0"/>
              <a:buChar char="•"/>
            </a:pPr>
            <a:r>
              <a:rPr lang="en-CA" b="0" i="0" dirty="0">
                <a:solidFill>
                  <a:srgbClr val="24292F"/>
                </a:solidFill>
                <a:effectLst/>
                <a:latin typeface="-apple-system"/>
              </a:rPr>
              <a:t>The R-Squared was higher in the Linear Regression model than the Random Forest model. Therefore, the Linear Regression model is more suitable for predicting the house sale values.</a:t>
            </a:r>
          </a:p>
          <a:p>
            <a:pPr algn="l">
              <a:buFont typeface="Arial" panose="020B0604020202020204" pitchFamily="34" charset="0"/>
              <a:buChar char="•"/>
            </a:pPr>
            <a:endParaRPr lang="en-CA" sz="800" b="0" i="0" dirty="0">
              <a:solidFill>
                <a:srgbClr val="24292F"/>
              </a:solidFill>
              <a:effectLst/>
              <a:latin typeface="-apple-system"/>
            </a:endParaRPr>
          </a:p>
          <a:p>
            <a:pPr algn="l">
              <a:buFont typeface="Arial" panose="020B0604020202020204" pitchFamily="34" charset="0"/>
              <a:buChar char="•"/>
            </a:pPr>
            <a:r>
              <a:rPr lang="en-CA" b="0" i="0" dirty="0">
                <a:solidFill>
                  <a:srgbClr val="24292F"/>
                </a:solidFill>
                <a:effectLst/>
                <a:latin typeface="-apple-system"/>
              </a:rPr>
              <a:t>In conclusion, out of the four different scores, three sided with the Linear Regression model being the most apt model to use for further work.</a:t>
            </a:r>
            <a:br>
              <a:rPr lang="en-CA" dirty="0"/>
            </a:br>
            <a:endParaRPr lang="en-US" dirty="0"/>
          </a:p>
        </p:txBody>
      </p:sp>
    </p:spTree>
    <p:extLst>
      <p:ext uri="{BB962C8B-B14F-4D97-AF65-F5344CB8AC3E}">
        <p14:creationId xmlns:p14="http://schemas.microsoft.com/office/powerpoint/2010/main" val="418838962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FEF878-F811-FB04-AE01-5237D700D644}"/>
              </a:ext>
            </a:extLst>
          </p:cNvPr>
          <p:cNvSpPr>
            <a:spLocks noGrp="1"/>
          </p:cNvSpPr>
          <p:nvPr>
            <p:ph type="title"/>
          </p:nvPr>
        </p:nvSpPr>
        <p:spPr>
          <a:xfrm>
            <a:off x="179512" y="476399"/>
            <a:ext cx="7633667" cy="1368425"/>
          </a:xfrm>
        </p:spPr>
        <p:txBody>
          <a:bodyPr/>
          <a:lstStyle/>
          <a:p>
            <a:r>
              <a:rPr lang="en-US" dirty="0"/>
              <a:t>Top 10 Most Important Features</a:t>
            </a:r>
          </a:p>
        </p:txBody>
      </p:sp>
      <p:pic>
        <p:nvPicPr>
          <p:cNvPr id="5" name="Picture 4" descr="Chart, histogram&#10;&#10;Description automatically generated">
            <a:extLst>
              <a:ext uri="{FF2B5EF4-FFF2-40B4-BE49-F238E27FC236}">
                <a16:creationId xmlns:a16="http://schemas.microsoft.com/office/drawing/2014/main" id="{DE99D409-6737-340F-F140-3491C2E2E8FE}"/>
              </a:ext>
            </a:extLst>
          </p:cNvPr>
          <p:cNvPicPr>
            <a:picLocks noChangeAspect="1"/>
          </p:cNvPicPr>
          <p:nvPr/>
        </p:nvPicPr>
        <p:blipFill rotWithShape="1">
          <a:blip r:embed="rId2">
            <a:extLst>
              <a:ext uri="{28A0092B-C50C-407E-A947-70E740481C1C}">
                <a14:useLocalDpi xmlns:a14="http://schemas.microsoft.com/office/drawing/2010/main" val="0"/>
              </a:ext>
            </a:extLst>
          </a:blip>
          <a:srcRect t="7042" r="1905"/>
          <a:stretch/>
        </p:blipFill>
        <p:spPr>
          <a:xfrm>
            <a:off x="1871700" y="3263985"/>
            <a:ext cx="5400600" cy="3594015"/>
          </a:xfrm>
          <a:prstGeom prst="rect">
            <a:avLst/>
          </a:prstGeom>
          <a:effectLst>
            <a:outerShdw blurRad="219579" dist="38100" dir="17940000" algn="bl" rotWithShape="0">
              <a:prstClr val="black">
                <a:alpha val="40000"/>
              </a:prstClr>
            </a:outerShdw>
          </a:effectLst>
        </p:spPr>
      </p:pic>
      <p:sp>
        <p:nvSpPr>
          <p:cNvPr id="6" name="TextBox 5">
            <a:extLst>
              <a:ext uri="{FF2B5EF4-FFF2-40B4-BE49-F238E27FC236}">
                <a16:creationId xmlns:a16="http://schemas.microsoft.com/office/drawing/2014/main" id="{3D779171-8419-39D9-210B-1524EC2A19C9}"/>
              </a:ext>
            </a:extLst>
          </p:cNvPr>
          <p:cNvSpPr txBox="1"/>
          <p:nvPr/>
        </p:nvSpPr>
        <p:spPr>
          <a:xfrm>
            <a:off x="327184" y="2454339"/>
            <a:ext cx="8785131" cy="584775"/>
          </a:xfrm>
          <a:prstGeom prst="rect">
            <a:avLst/>
          </a:prstGeom>
          <a:noFill/>
        </p:spPr>
        <p:txBody>
          <a:bodyPr wrap="square" rtlCol="0">
            <a:spAutoFit/>
          </a:bodyPr>
          <a:lstStyle/>
          <a:p>
            <a:r>
              <a:rPr lang="en-US" sz="1600" dirty="0"/>
              <a:t>The ‘enumerate’ function was used to determine the importance “value” of all the categories, where the results were placed into a </a:t>
            </a:r>
            <a:r>
              <a:rPr lang="en-US" sz="1600" dirty="0" err="1"/>
              <a:t>dataframe</a:t>
            </a:r>
            <a:r>
              <a:rPr lang="en-US" sz="1600" dirty="0"/>
              <a:t> and ordered by level of importance.</a:t>
            </a:r>
          </a:p>
        </p:txBody>
      </p:sp>
    </p:spTree>
    <p:extLst>
      <p:ext uri="{BB962C8B-B14F-4D97-AF65-F5344CB8AC3E}">
        <p14:creationId xmlns:p14="http://schemas.microsoft.com/office/powerpoint/2010/main" val="14957694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321478-A979-2F4D-A285-583D469D0C22}"/>
              </a:ext>
            </a:extLst>
          </p:cNvPr>
          <p:cNvSpPr>
            <a:spLocks noGrp="1"/>
          </p:cNvSpPr>
          <p:nvPr>
            <p:ph type="title"/>
          </p:nvPr>
        </p:nvSpPr>
        <p:spPr/>
        <p:txBody>
          <a:bodyPr/>
          <a:lstStyle/>
          <a:p>
            <a:r>
              <a:rPr lang="en-US" dirty="0"/>
              <a:t>Refining The Model</a:t>
            </a:r>
          </a:p>
        </p:txBody>
      </p:sp>
      <p:pic>
        <p:nvPicPr>
          <p:cNvPr id="5" name="Content Placeholder 4" descr="Chart, bar chart&#10;&#10;Description automatically generated">
            <a:extLst>
              <a:ext uri="{FF2B5EF4-FFF2-40B4-BE49-F238E27FC236}">
                <a16:creationId xmlns:a16="http://schemas.microsoft.com/office/drawing/2014/main" id="{8BB84661-66D0-20FE-CA80-91C67E1288B4}"/>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763688" y="3068960"/>
            <a:ext cx="5796644" cy="3682130"/>
          </a:xfrm>
          <a:effectLst>
            <a:outerShdw blurRad="219579" dist="38100" dir="17940000" algn="bl" rotWithShape="0">
              <a:prstClr val="black">
                <a:alpha val="40000"/>
              </a:prstClr>
            </a:outerShdw>
          </a:effectLst>
        </p:spPr>
      </p:pic>
      <p:sp>
        <p:nvSpPr>
          <p:cNvPr id="8" name="TextBox 7">
            <a:extLst>
              <a:ext uri="{FF2B5EF4-FFF2-40B4-BE49-F238E27FC236}">
                <a16:creationId xmlns:a16="http://schemas.microsoft.com/office/drawing/2014/main" id="{A0917DD7-5FE4-965E-1E91-9CC75323A2D8}"/>
              </a:ext>
            </a:extLst>
          </p:cNvPr>
          <p:cNvSpPr txBox="1"/>
          <p:nvPr/>
        </p:nvSpPr>
        <p:spPr>
          <a:xfrm>
            <a:off x="251520" y="2348880"/>
            <a:ext cx="9144000" cy="584775"/>
          </a:xfrm>
          <a:prstGeom prst="rect">
            <a:avLst/>
          </a:prstGeom>
          <a:noFill/>
        </p:spPr>
        <p:txBody>
          <a:bodyPr wrap="square" rtlCol="0">
            <a:spAutoFit/>
          </a:bodyPr>
          <a:lstStyle/>
          <a:p>
            <a:r>
              <a:rPr lang="en-US" sz="1600" dirty="0"/>
              <a:t>The 2 other Random Forest and Multiple Linear Regression models were built and trained using only the top 10 most important features instead of 18 features used in  the model 1 and model 2.</a:t>
            </a:r>
          </a:p>
        </p:txBody>
      </p:sp>
    </p:spTree>
    <p:extLst>
      <p:ext uri="{BB962C8B-B14F-4D97-AF65-F5344CB8AC3E}">
        <p14:creationId xmlns:p14="http://schemas.microsoft.com/office/powerpoint/2010/main" val="292867884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569786-56E0-77C4-CAEE-5958AB711C7B}"/>
              </a:ext>
            </a:extLst>
          </p:cNvPr>
          <p:cNvSpPr>
            <a:spLocks noGrp="1"/>
          </p:cNvSpPr>
          <p:nvPr>
            <p:ph type="title"/>
          </p:nvPr>
        </p:nvSpPr>
        <p:spPr>
          <a:xfrm>
            <a:off x="466725" y="476399"/>
            <a:ext cx="6626225" cy="1368425"/>
          </a:xfrm>
        </p:spPr>
        <p:txBody>
          <a:bodyPr/>
          <a:lstStyle/>
          <a:p>
            <a:r>
              <a:rPr lang="en-US" dirty="0"/>
              <a:t>Performance Comparison of </a:t>
            </a:r>
            <a:br>
              <a:rPr lang="en-US" dirty="0"/>
            </a:br>
            <a:r>
              <a:rPr lang="en-US" dirty="0"/>
              <a:t>4 Models</a:t>
            </a:r>
          </a:p>
        </p:txBody>
      </p:sp>
      <p:sp>
        <p:nvSpPr>
          <p:cNvPr id="3" name="Content Placeholder 2">
            <a:extLst>
              <a:ext uri="{FF2B5EF4-FFF2-40B4-BE49-F238E27FC236}">
                <a16:creationId xmlns:a16="http://schemas.microsoft.com/office/drawing/2014/main" id="{829878F9-C25A-C0F7-BDD0-8B8897012A1D}"/>
              </a:ext>
            </a:extLst>
          </p:cNvPr>
          <p:cNvSpPr>
            <a:spLocks noGrp="1"/>
          </p:cNvSpPr>
          <p:nvPr>
            <p:ph idx="1"/>
          </p:nvPr>
        </p:nvSpPr>
        <p:spPr>
          <a:xfrm>
            <a:off x="485775" y="2708920"/>
            <a:ext cx="8172450" cy="4437112"/>
          </a:xfrm>
        </p:spPr>
        <p:txBody>
          <a:bodyPr/>
          <a:lstStyle/>
          <a:p>
            <a:pPr algn="l">
              <a:buFont typeface="Arial" panose="020B0604020202020204" pitchFamily="34" charset="0"/>
              <a:buChar char="•"/>
            </a:pPr>
            <a:r>
              <a:rPr lang="en-CA" sz="1600" b="0" i="0" dirty="0">
                <a:solidFill>
                  <a:srgbClr val="24292F"/>
                </a:solidFill>
                <a:effectLst/>
                <a:latin typeface="-apple-system"/>
              </a:rPr>
              <a:t>The lower MAE means a better fit for the model, so between the models running the 18 variables, the linear regression model is the one with the best fit. Furthermore, between the models working with the top ten features, the random forest model has a better fit.</a:t>
            </a:r>
          </a:p>
          <a:p>
            <a:pPr algn="l">
              <a:buFont typeface="Arial" panose="020B0604020202020204" pitchFamily="34" charset="0"/>
              <a:buChar char="•"/>
            </a:pPr>
            <a:endParaRPr lang="en-CA" sz="800" b="0" i="0" dirty="0">
              <a:solidFill>
                <a:srgbClr val="24292F"/>
              </a:solidFill>
              <a:effectLst/>
              <a:latin typeface="-apple-system"/>
            </a:endParaRPr>
          </a:p>
          <a:p>
            <a:pPr algn="l">
              <a:buFont typeface="Arial" panose="020B0604020202020204" pitchFamily="34" charset="0"/>
              <a:buChar char="•"/>
            </a:pPr>
            <a:r>
              <a:rPr lang="en-CA" sz="1600" b="0" i="0" dirty="0">
                <a:solidFill>
                  <a:srgbClr val="24292F"/>
                </a:solidFill>
                <a:effectLst/>
                <a:latin typeface="-apple-system"/>
              </a:rPr>
              <a:t>The relationship with the MSE is the same as the MAE. The lower the score the better. In the case of the 18 variable models, the linear regression has a better fit. For the models running the top ten variables the random forest model has a better fit.</a:t>
            </a:r>
          </a:p>
          <a:p>
            <a:pPr algn="l">
              <a:buFont typeface="Arial" panose="020B0604020202020204" pitchFamily="34" charset="0"/>
              <a:buChar char="•"/>
            </a:pPr>
            <a:endParaRPr lang="en-CA" sz="800" b="0" i="0" dirty="0">
              <a:solidFill>
                <a:srgbClr val="24292F"/>
              </a:solidFill>
              <a:effectLst/>
              <a:latin typeface="-apple-system"/>
            </a:endParaRPr>
          </a:p>
          <a:p>
            <a:pPr algn="l">
              <a:buFont typeface="Arial" panose="020B0604020202020204" pitchFamily="34" charset="0"/>
              <a:buChar char="•"/>
            </a:pPr>
            <a:r>
              <a:rPr lang="en-CA" sz="1600" b="0" i="0" dirty="0">
                <a:solidFill>
                  <a:srgbClr val="24292F"/>
                </a:solidFill>
                <a:effectLst/>
                <a:latin typeface="-apple-system"/>
              </a:rPr>
              <a:t>Based on the results for the RMSE, the model which has a better fit, for 18 variables, is the linear regression model, and the model most appropriate for running the top ten features is the random forest.</a:t>
            </a:r>
          </a:p>
          <a:p>
            <a:pPr algn="l">
              <a:buFont typeface="Arial" panose="020B0604020202020204" pitchFamily="34" charset="0"/>
              <a:buChar char="•"/>
            </a:pPr>
            <a:endParaRPr lang="en-CA" sz="800" b="0" i="0" dirty="0">
              <a:solidFill>
                <a:srgbClr val="24292F"/>
              </a:solidFill>
              <a:effectLst/>
              <a:latin typeface="-apple-system"/>
            </a:endParaRPr>
          </a:p>
          <a:p>
            <a:pPr>
              <a:buFont typeface="Arial" panose="020B0604020202020204" pitchFamily="34" charset="0"/>
              <a:buChar char="•"/>
            </a:pPr>
            <a:r>
              <a:rPr lang="en-CA" sz="1600" dirty="0">
                <a:solidFill>
                  <a:srgbClr val="24292F"/>
                </a:solidFill>
                <a:latin typeface="-apple-system"/>
              </a:rPr>
              <a:t>B</a:t>
            </a:r>
            <a:r>
              <a:rPr lang="en-CA" sz="1600" b="0" i="0" dirty="0">
                <a:solidFill>
                  <a:srgbClr val="24292F"/>
                </a:solidFill>
                <a:effectLst/>
                <a:latin typeface="-apple-system"/>
              </a:rPr>
              <a:t>ased on the results of the R-Squared test, where a higher score determines the better fit, it can be noted that the random forest model works best for the 18 variables. However, for the models running the top ten features the linear regression model is more appropriate.</a:t>
            </a:r>
          </a:p>
          <a:p>
            <a:pPr algn="l">
              <a:buFont typeface="Arial" panose="020B0604020202020204" pitchFamily="34" charset="0"/>
              <a:buChar char="•"/>
            </a:pPr>
            <a:endParaRPr lang="en-CA" sz="1600" b="0" i="0" dirty="0">
              <a:solidFill>
                <a:srgbClr val="24292F"/>
              </a:solidFill>
              <a:effectLst/>
              <a:latin typeface="-apple-system"/>
            </a:endParaRPr>
          </a:p>
          <a:p>
            <a:endParaRPr lang="en-US" sz="1600" dirty="0"/>
          </a:p>
        </p:txBody>
      </p:sp>
    </p:spTree>
    <p:extLst>
      <p:ext uri="{BB962C8B-B14F-4D97-AF65-F5344CB8AC3E}">
        <p14:creationId xmlns:p14="http://schemas.microsoft.com/office/powerpoint/2010/main" val="62677568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1602" name="Rectangle 2"/>
          <p:cNvSpPr>
            <a:spLocks noGrp="1" noChangeArrowheads="1"/>
          </p:cNvSpPr>
          <p:nvPr>
            <p:ph type="title"/>
          </p:nvPr>
        </p:nvSpPr>
        <p:spPr>
          <a:xfrm>
            <a:off x="492125" y="476250"/>
            <a:ext cx="6384925" cy="1296988"/>
          </a:xfrm>
        </p:spPr>
        <p:txBody>
          <a:bodyPr/>
          <a:lstStyle/>
          <a:p>
            <a:r>
              <a:rPr lang="en-US" dirty="0"/>
              <a:t>Overview of the Project</a:t>
            </a:r>
            <a:endParaRPr lang="uk-UA" dirty="0"/>
          </a:p>
        </p:txBody>
      </p:sp>
      <p:sp>
        <p:nvSpPr>
          <p:cNvPr id="281603" name="Rectangle 3"/>
          <p:cNvSpPr>
            <a:spLocks noGrp="1" noChangeArrowheads="1"/>
          </p:cNvSpPr>
          <p:nvPr>
            <p:ph type="body" idx="1"/>
          </p:nvPr>
        </p:nvSpPr>
        <p:spPr>
          <a:xfrm>
            <a:off x="5076056" y="2985002"/>
            <a:ext cx="3950549" cy="2748254"/>
          </a:xfrm>
        </p:spPr>
        <p:txBody>
          <a:bodyPr/>
          <a:lstStyle/>
          <a:p>
            <a:pPr marL="0" indent="0">
              <a:lnSpc>
                <a:spcPts val="2800"/>
              </a:lnSpc>
              <a:spcBef>
                <a:spcPts val="0"/>
              </a:spcBef>
              <a:buNone/>
            </a:pPr>
            <a:r>
              <a:rPr lang="en-US" dirty="0">
                <a:ea typeface="Verdana" panose="020B0604030504040204" pitchFamily="34" charset="0"/>
                <a:cs typeface="Verdana" panose="020B0604030504040204" pitchFamily="34" charset="0"/>
              </a:rPr>
              <a:t>Create a machine learning model that can predict house prices in Ames City, IA, USA, for sellers and provide an interactive display for the users, where users can filter for various search criteria simultaneously.</a:t>
            </a:r>
          </a:p>
        </p:txBody>
      </p:sp>
      <p:pic>
        <p:nvPicPr>
          <p:cNvPr id="5" name="Picture 4" descr="A person standing in front of a display of laptops&#10;&#10;Description automatically generated with medium confidence">
            <a:extLst>
              <a:ext uri="{FF2B5EF4-FFF2-40B4-BE49-F238E27FC236}">
                <a16:creationId xmlns:a16="http://schemas.microsoft.com/office/drawing/2014/main" id="{9EC7F238-99E1-D8A4-3D10-E3FF99E2F97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51520" y="2708920"/>
            <a:ext cx="4441303" cy="3300418"/>
          </a:xfrm>
          <a:prstGeom prst="rect">
            <a:avLst/>
          </a:prstGeom>
        </p:spPr>
      </p:pic>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569786-56E0-77C4-CAEE-5958AB711C7B}"/>
              </a:ext>
            </a:extLst>
          </p:cNvPr>
          <p:cNvSpPr>
            <a:spLocks noGrp="1"/>
          </p:cNvSpPr>
          <p:nvPr>
            <p:ph type="title"/>
          </p:nvPr>
        </p:nvSpPr>
        <p:spPr>
          <a:xfrm>
            <a:off x="480912" y="548680"/>
            <a:ext cx="6626225" cy="1368425"/>
          </a:xfrm>
        </p:spPr>
        <p:txBody>
          <a:bodyPr/>
          <a:lstStyle/>
          <a:p>
            <a:r>
              <a:rPr lang="en-US" dirty="0"/>
              <a:t>Conclusion of Comparison</a:t>
            </a:r>
          </a:p>
        </p:txBody>
      </p:sp>
      <p:sp>
        <p:nvSpPr>
          <p:cNvPr id="3" name="Content Placeholder 2">
            <a:extLst>
              <a:ext uri="{FF2B5EF4-FFF2-40B4-BE49-F238E27FC236}">
                <a16:creationId xmlns:a16="http://schemas.microsoft.com/office/drawing/2014/main" id="{829878F9-C25A-C0F7-BDD0-8B8897012A1D}"/>
              </a:ext>
            </a:extLst>
          </p:cNvPr>
          <p:cNvSpPr>
            <a:spLocks noGrp="1"/>
          </p:cNvSpPr>
          <p:nvPr>
            <p:ph idx="1"/>
          </p:nvPr>
        </p:nvSpPr>
        <p:spPr>
          <a:xfrm>
            <a:off x="454162" y="2825750"/>
            <a:ext cx="8438317" cy="4032250"/>
          </a:xfrm>
        </p:spPr>
        <p:txBody>
          <a:bodyPr/>
          <a:lstStyle/>
          <a:p>
            <a:pPr marL="0" indent="0">
              <a:lnSpc>
                <a:spcPts val="2700"/>
              </a:lnSpc>
              <a:spcBef>
                <a:spcPts val="0"/>
              </a:spcBef>
              <a:buNone/>
            </a:pPr>
            <a:r>
              <a:rPr lang="en-CA" sz="1800" b="0" i="0" dirty="0">
                <a:solidFill>
                  <a:srgbClr val="24292F"/>
                </a:solidFill>
                <a:effectLst/>
              </a:rPr>
              <a:t>For running the model with the original 18 variables submitted, it is recommended to use the linear regression model, as it outperformed the random forest model in three out of four tests, with an accuracy score of 77%.</a:t>
            </a:r>
          </a:p>
          <a:p>
            <a:pPr marL="0" indent="0">
              <a:spcBef>
                <a:spcPts val="0"/>
              </a:spcBef>
              <a:buNone/>
            </a:pPr>
            <a:endParaRPr lang="en-CA" sz="800" b="0" i="0" dirty="0">
              <a:solidFill>
                <a:srgbClr val="24292F"/>
              </a:solidFill>
              <a:effectLst/>
            </a:endParaRPr>
          </a:p>
          <a:p>
            <a:pPr marL="0" indent="0">
              <a:lnSpc>
                <a:spcPts val="2700"/>
              </a:lnSpc>
              <a:spcBef>
                <a:spcPts val="0"/>
              </a:spcBef>
              <a:buNone/>
            </a:pPr>
            <a:r>
              <a:rPr lang="en-CA" sz="1800" dirty="0">
                <a:solidFill>
                  <a:srgbClr val="24292F"/>
                </a:solidFill>
              </a:rPr>
              <a:t>On the other hand,  for </a:t>
            </a:r>
            <a:r>
              <a:rPr lang="en-CA" sz="1800" b="0" i="0" dirty="0">
                <a:solidFill>
                  <a:srgbClr val="24292F"/>
                </a:solidFill>
                <a:effectLst/>
              </a:rPr>
              <a:t>the model running the top ten variables, it is recommended to use the linear regression model, as it outperformed the random forest model in three out of four tests.</a:t>
            </a:r>
          </a:p>
          <a:p>
            <a:pPr>
              <a:lnSpc>
                <a:spcPts val="2700"/>
              </a:lnSpc>
            </a:pPr>
            <a:endParaRPr lang="en-US" sz="1800" dirty="0"/>
          </a:p>
        </p:txBody>
      </p:sp>
    </p:spTree>
    <p:extLst>
      <p:ext uri="{BB962C8B-B14F-4D97-AF65-F5344CB8AC3E}">
        <p14:creationId xmlns:p14="http://schemas.microsoft.com/office/powerpoint/2010/main" val="328811417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35E9C6-1006-510D-D495-F309F76BB6B7}"/>
              </a:ext>
            </a:extLst>
          </p:cNvPr>
          <p:cNvSpPr>
            <a:spLocks noGrp="1"/>
          </p:cNvSpPr>
          <p:nvPr>
            <p:ph type="title"/>
          </p:nvPr>
        </p:nvSpPr>
        <p:spPr>
          <a:xfrm>
            <a:off x="323528" y="764704"/>
            <a:ext cx="6626225" cy="1368425"/>
          </a:xfrm>
        </p:spPr>
        <p:txBody>
          <a:bodyPr/>
          <a:lstStyle/>
          <a:p>
            <a:r>
              <a:rPr lang="en-US" dirty="0"/>
              <a:t>Visualization of Predicted Values Vs. Actual Values</a:t>
            </a:r>
            <a:br>
              <a:rPr lang="en-US" dirty="0"/>
            </a:br>
            <a:endParaRPr lang="en-US" dirty="0"/>
          </a:p>
        </p:txBody>
      </p:sp>
      <p:pic>
        <p:nvPicPr>
          <p:cNvPr id="5" name="Picture 4" descr="Chart, scatter chart&#10;&#10;Description automatically generated">
            <a:extLst>
              <a:ext uri="{FF2B5EF4-FFF2-40B4-BE49-F238E27FC236}">
                <a16:creationId xmlns:a16="http://schemas.microsoft.com/office/drawing/2014/main" id="{BD2778DF-1BB4-BD32-1A77-3E974C52BB5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17633" y="2492896"/>
            <a:ext cx="7908733" cy="4161374"/>
          </a:xfrm>
          <a:prstGeom prst="rect">
            <a:avLst/>
          </a:prstGeom>
          <a:effectLst>
            <a:outerShdw blurRad="219579" dist="38100" dir="17940000" algn="bl" rotWithShape="0">
              <a:prstClr val="black">
                <a:alpha val="40000"/>
              </a:prstClr>
            </a:outerShdw>
          </a:effectLst>
        </p:spPr>
      </p:pic>
    </p:spTree>
    <p:extLst>
      <p:ext uri="{BB962C8B-B14F-4D97-AF65-F5344CB8AC3E}">
        <p14:creationId xmlns:p14="http://schemas.microsoft.com/office/powerpoint/2010/main" val="404037367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35E9C6-1006-510D-D495-F309F76BB6B7}"/>
              </a:ext>
            </a:extLst>
          </p:cNvPr>
          <p:cNvSpPr>
            <a:spLocks noGrp="1"/>
          </p:cNvSpPr>
          <p:nvPr>
            <p:ph type="title"/>
          </p:nvPr>
        </p:nvSpPr>
        <p:spPr>
          <a:xfrm>
            <a:off x="323528" y="764704"/>
            <a:ext cx="6626225" cy="1368425"/>
          </a:xfrm>
        </p:spPr>
        <p:txBody>
          <a:bodyPr/>
          <a:lstStyle/>
          <a:p>
            <a:r>
              <a:rPr lang="en-US" dirty="0"/>
              <a:t>Visualization of Predicted Values Vs. Actual Values</a:t>
            </a:r>
            <a:br>
              <a:rPr lang="en-US" dirty="0"/>
            </a:br>
            <a:endParaRPr lang="en-US" dirty="0"/>
          </a:p>
        </p:txBody>
      </p:sp>
      <p:pic>
        <p:nvPicPr>
          <p:cNvPr id="4" name="Picture 3" descr="Chart, bar chart, histogram&#10;&#10;Description automatically generated">
            <a:extLst>
              <a:ext uri="{FF2B5EF4-FFF2-40B4-BE49-F238E27FC236}">
                <a16:creationId xmlns:a16="http://schemas.microsoft.com/office/drawing/2014/main" id="{3DB42CB0-BF38-BF9B-70A3-729D0E255BC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835696" y="2503597"/>
            <a:ext cx="5950024" cy="4320850"/>
          </a:xfrm>
          <a:prstGeom prst="rect">
            <a:avLst/>
          </a:prstGeom>
          <a:effectLst>
            <a:outerShdw blurRad="219579" dist="38100" dir="17940000" algn="bl" rotWithShape="0">
              <a:prstClr val="black">
                <a:alpha val="40000"/>
              </a:prstClr>
            </a:outerShdw>
          </a:effectLst>
        </p:spPr>
      </p:pic>
    </p:spTree>
    <p:extLst>
      <p:ext uri="{BB962C8B-B14F-4D97-AF65-F5344CB8AC3E}">
        <p14:creationId xmlns:p14="http://schemas.microsoft.com/office/powerpoint/2010/main" val="238043544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16F2A8-F5AC-4422-B8C7-E3BD0A154358}"/>
              </a:ext>
            </a:extLst>
          </p:cNvPr>
          <p:cNvSpPr>
            <a:spLocks noGrp="1"/>
          </p:cNvSpPr>
          <p:nvPr>
            <p:ph type="title"/>
          </p:nvPr>
        </p:nvSpPr>
        <p:spPr/>
        <p:txBody>
          <a:bodyPr/>
          <a:lstStyle/>
          <a:p>
            <a:r>
              <a:rPr lang="en-US" dirty="0"/>
              <a:t>Recommendations for a Future Analysis </a:t>
            </a:r>
          </a:p>
        </p:txBody>
      </p:sp>
      <p:sp>
        <p:nvSpPr>
          <p:cNvPr id="3" name="Content Placeholder 2">
            <a:extLst>
              <a:ext uri="{FF2B5EF4-FFF2-40B4-BE49-F238E27FC236}">
                <a16:creationId xmlns:a16="http://schemas.microsoft.com/office/drawing/2014/main" id="{EA9D340F-EB3A-4445-4452-DB5EEE6914CD}"/>
              </a:ext>
            </a:extLst>
          </p:cNvPr>
          <p:cNvSpPr>
            <a:spLocks noGrp="1"/>
          </p:cNvSpPr>
          <p:nvPr>
            <p:ph idx="1"/>
          </p:nvPr>
        </p:nvSpPr>
        <p:spPr/>
        <p:txBody>
          <a:bodyPr/>
          <a:lstStyle/>
          <a:p>
            <a:endParaRPr lang="en-US" dirty="0"/>
          </a:p>
        </p:txBody>
      </p:sp>
    </p:spTree>
    <p:extLst>
      <p:ext uri="{BB962C8B-B14F-4D97-AF65-F5344CB8AC3E}">
        <p14:creationId xmlns:p14="http://schemas.microsoft.com/office/powerpoint/2010/main" val="396372485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descr="Graphical user interface, application&#10;&#10;Description automatically generated">
            <a:extLst>
              <a:ext uri="{FF2B5EF4-FFF2-40B4-BE49-F238E27FC236}">
                <a16:creationId xmlns:a16="http://schemas.microsoft.com/office/drawing/2014/main" id="{18E267A2-3DC0-6DF2-1ED1-5B9FC4C58AF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923267" y="3429000"/>
            <a:ext cx="5169683" cy="3081320"/>
          </a:xfrm>
          <a:prstGeom prst="rect">
            <a:avLst/>
          </a:prstGeom>
        </p:spPr>
      </p:pic>
      <p:sp>
        <p:nvSpPr>
          <p:cNvPr id="2" name="Title 1">
            <a:extLst>
              <a:ext uri="{FF2B5EF4-FFF2-40B4-BE49-F238E27FC236}">
                <a16:creationId xmlns:a16="http://schemas.microsoft.com/office/drawing/2014/main" id="{BC16F2A8-F5AC-4422-B8C7-E3BD0A154358}"/>
              </a:ext>
            </a:extLst>
          </p:cNvPr>
          <p:cNvSpPr>
            <a:spLocks noGrp="1"/>
          </p:cNvSpPr>
          <p:nvPr>
            <p:ph type="title"/>
          </p:nvPr>
        </p:nvSpPr>
        <p:spPr/>
        <p:txBody>
          <a:bodyPr/>
          <a:lstStyle/>
          <a:p>
            <a:r>
              <a:rPr lang="en-US" dirty="0"/>
              <a:t>What Could Be Next?</a:t>
            </a:r>
          </a:p>
        </p:txBody>
      </p:sp>
      <p:sp>
        <p:nvSpPr>
          <p:cNvPr id="3" name="Content Placeholder 2">
            <a:extLst>
              <a:ext uri="{FF2B5EF4-FFF2-40B4-BE49-F238E27FC236}">
                <a16:creationId xmlns:a16="http://schemas.microsoft.com/office/drawing/2014/main" id="{EA9D340F-EB3A-4445-4452-DB5EEE6914CD}"/>
              </a:ext>
            </a:extLst>
          </p:cNvPr>
          <p:cNvSpPr>
            <a:spLocks noGrp="1"/>
          </p:cNvSpPr>
          <p:nvPr>
            <p:ph idx="1"/>
          </p:nvPr>
        </p:nvSpPr>
        <p:spPr>
          <a:xfrm>
            <a:off x="451881" y="2420937"/>
            <a:ext cx="8820522" cy="4032250"/>
          </a:xfrm>
        </p:spPr>
        <p:txBody>
          <a:bodyPr/>
          <a:lstStyle/>
          <a:p>
            <a:pPr marL="0" indent="0">
              <a:buNone/>
            </a:pPr>
            <a:r>
              <a:rPr lang="en-US" dirty="0"/>
              <a:t>An HTML page, where the users apply the variable features interactively to predict their house sale prices, could be created for a future project.</a:t>
            </a:r>
          </a:p>
        </p:txBody>
      </p:sp>
    </p:spTree>
    <p:extLst>
      <p:ext uri="{BB962C8B-B14F-4D97-AF65-F5344CB8AC3E}">
        <p14:creationId xmlns:p14="http://schemas.microsoft.com/office/powerpoint/2010/main" val="2594918244"/>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83A40FC8-5BA3-54D3-582B-372CE50B4EFA}"/>
              </a:ext>
            </a:extLst>
          </p:cNvPr>
          <p:cNvSpPr/>
          <p:nvPr/>
        </p:nvSpPr>
        <p:spPr>
          <a:xfrm>
            <a:off x="0" y="-27384"/>
            <a:ext cx="9144000" cy="6858000"/>
          </a:xfrm>
          <a:prstGeom prst="rect">
            <a:avLst/>
          </a:prstGeom>
          <a:solidFill>
            <a:schemeClr val="bg1"/>
          </a:solidFill>
          <a:ln w="120650" cmpd="sng">
            <a:noFill/>
          </a:ln>
          <a:effectLst>
            <a:outerShdw blurRad="50800" dist="50800" dir="5400000" algn="ctr" rotWithShape="0">
              <a:schemeClr val="bg1"/>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2" descr="Thank You for 1000 Followers on Instagram, Our First 1000, Source Code,  Programming Language, Dark&quot; Sticker for Sale by Max-Wear | Redbubble">
            <a:extLst>
              <a:ext uri="{FF2B5EF4-FFF2-40B4-BE49-F238E27FC236}">
                <a16:creationId xmlns:a16="http://schemas.microsoft.com/office/drawing/2014/main" id="{315A5F6D-6BD2-FA77-934B-848DB8394ED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637519" y="890333"/>
            <a:ext cx="5868962" cy="5077333"/>
          </a:xfrm>
          <a:prstGeom prst="rect">
            <a:avLst/>
          </a:prstGeom>
          <a:noFill/>
          <a:ln w="120650">
            <a:solidFill>
              <a:srgbClr val="FF9300"/>
            </a:solidFill>
          </a:ln>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59566844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1602" name="Rectangle 2"/>
          <p:cNvSpPr>
            <a:spLocks noGrp="1" noChangeArrowheads="1"/>
          </p:cNvSpPr>
          <p:nvPr>
            <p:ph type="title"/>
          </p:nvPr>
        </p:nvSpPr>
        <p:spPr>
          <a:xfrm>
            <a:off x="466725" y="404813"/>
            <a:ext cx="6626225" cy="1368425"/>
          </a:xfrm>
        </p:spPr>
        <p:txBody>
          <a:bodyPr wrap="square" anchor="ctr">
            <a:normAutofit/>
          </a:bodyPr>
          <a:lstStyle/>
          <a:p>
            <a:r>
              <a:rPr lang="en-US" dirty="0"/>
              <a:t>Why was This Topic Chosen?</a:t>
            </a:r>
            <a:endParaRPr lang="uk-UA" dirty="0"/>
          </a:p>
        </p:txBody>
      </p:sp>
      <p:sp>
        <p:nvSpPr>
          <p:cNvPr id="281603" name="Rectangle 3"/>
          <p:cNvSpPr>
            <a:spLocks noGrp="1" noChangeArrowheads="1"/>
          </p:cNvSpPr>
          <p:nvPr>
            <p:ph sz="half" idx="1"/>
          </p:nvPr>
        </p:nvSpPr>
        <p:spPr>
          <a:xfrm>
            <a:off x="492131" y="3068960"/>
            <a:ext cx="4079869" cy="2447851"/>
          </a:xfrm>
        </p:spPr>
        <p:txBody>
          <a:bodyPr wrap="square" anchor="t">
            <a:normAutofit/>
          </a:bodyPr>
          <a:lstStyle/>
          <a:p>
            <a:pPr marL="0" indent="0">
              <a:lnSpc>
                <a:spcPts val="2800"/>
              </a:lnSpc>
              <a:spcBef>
                <a:spcPts val="0"/>
              </a:spcBef>
              <a:buNone/>
            </a:pPr>
            <a:r>
              <a:rPr lang="en-CA" sz="2000" dirty="0">
                <a:ea typeface="Verdana" panose="020B0604030504040204" pitchFamily="34" charset="0"/>
                <a:cs typeface="Verdana" panose="020B0604030504040204" pitchFamily="34" charset="0"/>
              </a:rPr>
              <a:t>Many homeowners look to sell their homes. Using our display, users will be able to pinpoint what key factors need to be taken into consideration to maximize the sale of their home. </a:t>
            </a:r>
          </a:p>
        </p:txBody>
      </p:sp>
      <p:pic>
        <p:nvPicPr>
          <p:cNvPr id="3" name="Picture 2" descr="A house with a sign in front of it&#10;&#10;Description automatically generated with medium confidence">
            <a:extLst>
              <a:ext uri="{FF2B5EF4-FFF2-40B4-BE49-F238E27FC236}">
                <a16:creationId xmlns:a16="http://schemas.microsoft.com/office/drawing/2014/main" id="{49AC45A1-0255-C1BB-8E1B-F55EBF8CB481}"/>
              </a:ext>
            </a:extLst>
          </p:cNvPr>
          <p:cNvPicPr>
            <a:picLocks noChangeAspect="1"/>
          </p:cNvPicPr>
          <p:nvPr/>
        </p:nvPicPr>
        <p:blipFill rotWithShape="1">
          <a:blip r:embed="rId3">
            <a:extLst>
              <a:ext uri="{28A0092B-C50C-407E-A947-70E740481C1C}">
                <a14:useLocalDpi xmlns:a14="http://schemas.microsoft.com/office/drawing/2010/main" val="0"/>
              </a:ext>
              <a:ext uri="{837473B0-CC2E-450A-ABE3-18F120FF3D39}">
                <a1611:picAttrSrcUrl xmlns:a1611="http://schemas.microsoft.com/office/drawing/2016/11/main" r:id="rId4"/>
              </a:ext>
            </a:extLst>
          </a:blip>
          <a:srcRect l="10240" r="25119" b="2"/>
          <a:stretch/>
        </p:blipFill>
        <p:spPr>
          <a:xfrm>
            <a:off x="4932040" y="2421086"/>
            <a:ext cx="4010025" cy="4032250"/>
          </a:xfrm>
          <a:prstGeom prst="rect">
            <a:avLst/>
          </a:prstGeom>
          <a:noFill/>
        </p:spPr>
      </p:pic>
    </p:spTree>
    <p:extLst>
      <p:ext uri="{BB962C8B-B14F-4D97-AF65-F5344CB8AC3E}">
        <p14:creationId xmlns:p14="http://schemas.microsoft.com/office/powerpoint/2010/main" val="175805680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1602" name="Rectangle 2"/>
          <p:cNvSpPr>
            <a:spLocks noGrp="1" noChangeArrowheads="1"/>
          </p:cNvSpPr>
          <p:nvPr>
            <p:ph type="title"/>
          </p:nvPr>
        </p:nvSpPr>
        <p:spPr>
          <a:xfrm>
            <a:off x="466725" y="404813"/>
            <a:ext cx="6626225" cy="1368425"/>
          </a:xfrm>
        </p:spPr>
        <p:txBody>
          <a:bodyPr wrap="square" anchor="ctr">
            <a:normAutofit/>
          </a:bodyPr>
          <a:lstStyle/>
          <a:p>
            <a:r>
              <a:rPr lang="en-US" dirty="0"/>
              <a:t>Why was This Topic Chosen?</a:t>
            </a:r>
            <a:endParaRPr lang="uk-UA" dirty="0"/>
          </a:p>
        </p:txBody>
      </p:sp>
      <p:sp>
        <p:nvSpPr>
          <p:cNvPr id="281603" name="Rectangle 3"/>
          <p:cNvSpPr>
            <a:spLocks noGrp="1" noChangeArrowheads="1"/>
          </p:cNvSpPr>
          <p:nvPr>
            <p:ph sz="half" idx="1"/>
          </p:nvPr>
        </p:nvSpPr>
        <p:spPr>
          <a:xfrm>
            <a:off x="971600" y="2564904"/>
            <a:ext cx="8964488" cy="4032250"/>
          </a:xfrm>
        </p:spPr>
        <p:txBody>
          <a:bodyPr wrap="square" anchor="t">
            <a:normAutofit/>
          </a:bodyPr>
          <a:lstStyle/>
          <a:p>
            <a:pPr marL="0" indent="0">
              <a:lnSpc>
                <a:spcPct val="90000"/>
              </a:lnSpc>
              <a:spcBef>
                <a:spcPts val="1200"/>
              </a:spcBef>
              <a:buNone/>
            </a:pPr>
            <a:r>
              <a:rPr lang="en-CA" sz="2000" b="0" i="0" dirty="0">
                <a:effectLst/>
              </a:rPr>
              <a:t>This model can be adapted to any country, and city, in the world.</a:t>
            </a:r>
            <a:endParaRPr lang="en-US" altLang="ko-KR" sz="2000" dirty="0"/>
          </a:p>
        </p:txBody>
      </p:sp>
      <p:pic>
        <p:nvPicPr>
          <p:cNvPr id="4" name="Picture 3" descr="A picture containing text, toy&#10;&#10;Description automatically generated">
            <a:extLst>
              <a:ext uri="{FF2B5EF4-FFF2-40B4-BE49-F238E27FC236}">
                <a16:creationId xmlns:a16="http://schemas.microsoft.com/office/drawing/2014/main" id="{FD79AF3C-0540-F33D-A3A3-BCA6B5216CE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339752" y="3429000"/>
            <a:ext cx="4087752" cy="2744530"/>
          </a:xfrm>
          <a:prstGeom prst="rect">
            <a:avLst/>
          </a:prstGeom>
        </p:spPr>
      </p:pic>
    </p:spTree>
    <p:extLst>
      <p:ext uri="{BB962C8B-B14F-4D97-AF65-F5344CB8AC3E}">
        <p14:creationId xmlns:p14="http://schemas.microsoft.com/office/powerpoint/2010/main" val="124126559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4A98BB-C9D7-FA9E-D1DC-94393089294D}"/>
              </a:ext>
            </a:extLst>
          </p:cNvPr>
          <p:cNvSpPr>
            <a:spLocks noGrp="1"/>
          </p:cNvSpPr>
          <p:nvPr>
            <p:ph type="title"/>
          </p:nvPr>
        </p:nvSpPr>
        <p:spPr/>
        <p:txBody>
          <a:bodyPr/>
          <a:lstStyle/>
          <a:p>
            <a:r>
              <a:rPr lang="en-US" dirty="0"/>
              <a:t>Data Description</a:t>
            </a:r>
          </a:p>
        </p:txBody>
      </p:sp>
      <p:sp>
        <p:nvSpPr>
          <p:cNvPr id="3" name="Content Placeholder 2">
            <a:extLst>
              <a:ext uri="{FF2B5EF4-FFF2-40B4-BE49-F238E27FC236}">
                <a16:creationId xmlns:a16="http://schemas.microsoft.com/office/drawing/2014/main" id="{B00DFEE8-D733-9080-092A-6B782F761754}"/>
              </a:ext>
            </a:extLst>
          </p:cNvPr>
          <p:cNvSpPr>
            <a:spLocks noGrp="1"/>
          </p:cNvSpPr>
          <p:nvPr>
            <p:ph idx="1"/>
          </p:nvPr>
        </p:nvSpPr>
        <p:spPr>
          <a:xfrm>
            <a:off x="5076726" y="3170553"/>
            <a:ext cx="4032448" cy="3305046"/>
          </a:xfrm>
        </p:spPr>
        <p:txBody>
          <a:bodyPr/>
          <a:lstStyle/>
          <a:p>
            <a:pPr marL="0" indent="0">
              <a:lnSpc>
                <a:spcPts val="2700"/>
              </a:lnSpc>
              <a:buNone/>
            </a:pPr>
            <a:r>
              <a:rPr lang="en-US" dirty="0"/>
              <a:t>The original data was retrieved from Kaggle and was composed of 81 columns and 1460 rows.</a:t>
            </a:r>
          </a:p>
          <a:p>
            <a:pPr marL="0" indent="0">
              <a:lnSpc>
                <a:spcPts val="2700"/>
              </a:lnSpc>
              <a:buNone/>
            </a:pPr>
            <a:r>
              <a:rPr lang="en-US" dirty="0"/>
              <a:t>By eliminating the least important features, it was filtered down to 18 columns and 1150 rows.</a:t>
            </a:r>
          </a:p>
          <a:p>
            <a:pPr marL="0" indent="0">
              <a:buNone/>
            </a:pPr>
            <a:r>
              <a:rPr lang="en-US" dirty="0"/>
              <a:t>			</a:t>
            </a:r>
          </a:p>
          <a:p>
            <a:pPr marL="0" indent="0">
              <a:buNone/>
            </a:pPr>
            <a:endParaRPr lang="en-US" dirty="0"/>
          </a:p>
        </p:txBody>
      </p:sp>
      <p:pic>
        <p:nvPicPr>
          <p:cNvPr id="6" name="Picture 5" descr="Graphical user interface&#10;&#10;Description automatically generated">
            <a:extLst>
              <a:ext uri="{FF2B5EF4-FFF2-40B4-BE49-F238E27FC236}">
                <a16:creationId xmlns:a16="http://schemas.microsoft.com/office/drawing/2014/main" id="{0260DE5D-E1F1-6C97-1593-1827A1EED380}"/>
              </a:ext>
            </a:extLst>
          </p:cNvPr>
          <p:cNvPicPr>
            <a:picLocks noChangeAspect="1"/>
          </p:cNvPicPr>
          <p:nvPr/>
        </p:nvPicPr>
        <p:blipFill>
          <a:blip r:embed="rId2">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a:fillRect/>
          </a:stretch>
        </p:blipFill>
        <p:spPr>
          <a:xfrm>
            <a:off x="343340" y="2852936"/>
            <a:ext cx="4660708" cy="3161030"/>
          </a:xfrm>
          <a:prstGeom prst="rect">
            <a:avLst/>
          </a:prstGeom>
        </p:spPr>
      </p:pic>
      <p:sp>
        <p:nvSpPr>
          <p:cNvPr id="7" name="TextBox 6">
            <a:extLst>
              <a:ext uri="{FF2B5EF4-FFF2-40B4-BE49-F238E27FC236}">
                <a16:creationId xmlns:a16="http://schemas.microsoft.com/office/drawing/2014/main" id="{268807F1-E4AA-2063-A708-AF132E56E7E8}"/>
              </a:ext>
            </a:extLst>
          </p:cNvPr>
          <p:cNvSpPr txBox="1"/>
          <p:nvPr/>
        </p:nvSpPr>
        <p:spPr>
          <a:xfrm>
            <a:off x="806009" y="5805264"/>
            <a:ext cx="4139952" cy="230832"/>
          </a:xfrm>
          <a:prstGeom prst="rect">
            <a:avLst/>
          </a:prstGeom>
          <a:noFill/>
        </p:spPr>
        <p:txBody>
          <a:bodyPr wrap="square" rtlCol="0">
            <a:spAutoFit/>
          </a:bodyPr>
          <a:lstStyle/>
          <a:p>
            <a:r>
              <a:rPr lang="en-US" sz="900" dirty="0">
                <a:hlinkClick r:id="rId3" tooltip="https://www.duperrin.com/english/2017/07/20/being-data-driven-means-being-contex-driven/data-mining-infographic/"/>
              </a:rPr>
              <a:t>This Photo</a:t>
            </a:r>
            <a:r>
              <a:rPr lang="en-US" sz="900" dirty="0"/>
              <a:t> by Unknown Author is licensed under </a:t>
            </a:r>
            <a:r>
              <a:rPr lang="en-US" sz="900" dirty="0">
                <a:hlinkClick r:id="rId4" tooltip="https://creativecommons.org/licenses/by-nc-sa/3.0/"/>
              </a:rPr>
              <a:t>CC BY-SA-NC</a:t>
            </a:r>
            <a:endParaRPr lang="en-US" sz="900" dirty="0"/>
          </a:p>
        </p:txBody>
      </p:sp>
    </p:spTree>
    <p:extLst>
      <p:ext uri="{BB962C8B-B14F-4D97-AF65-F5344CB8AC3E}">
        <p14:creationId xmlns:p14="http://schemas.microsoft.com/office/powerpoint/2010/main" val="352565379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65158B-9E6E-562B-8BBF-8A728BFC51F1}"/>
              </a:ext>
            </a:extLst>
          </p:cNvPr>
          <p:cNvSpPr>
            <a:spLocks noGrp="1"/>
          </p:cNvSpPr>
          <p:nvPr>
            <p:ph type="title"/>
          </p:nvPr>
        </p:nvSpPr>
        <p:spPr/>
        <p:txBody>
          <a:bodyPr/>
          <a:lstStyle/>
          <a:p>
            <a:r>
              <a:rPr lang="en-US" dirty="0"/>
              <a:t>What Was Planned To Answer</a:t>
            </a:r>
          </a:p>
        </p:txBody>
      </p:sp>
      <p:sp>
        <p:nvSpPr>
          <p:cNvPr id="3" name="Content Placeholder 2">
            <a:extLst>
              <a:ext uri="{FF2B5EF4-FFF2-40B4-BE49-F238E27FC236}">
                <a16:creationId xmlns:a16="http://schemas.microsoft.com/office/drawing/2014/main" id="{415845BB-D9AB-6919-001C-80E6CC83DF4E}"/>
              </a:ext>
            </a:extLst>
          </p:cNvPr>
          <p:cNvSpPr>
            <a:spLocks noGrp="1"/>
          </p:cNvSpPr>
          <p:nvPr>
            <p:ph idx="1"/>
          </p:nvPr>
        </p:nvSpPr>
        <p:spPr>
          <a:xfrm>
            <a:off x="466725" y="2996407"/>
            <a:ext cx="3420690" cy="4176712"/>
          </a:xfrm>
        </p:spPr>
        <p:txBody>
          <a:bodyPr/>
          <a:lstStyle/>
          <a:p>
            <a:pPr marL="0" indent="0">
              <a:lnSpc>
                <a:spcPct val="150000"/>
              </a:lnSpc>
              <a:buNone/>
            </a:pPr>
            <a:r>
              <a:rPr lang="en-US" dirty="0"/>
              <a:t>Which features of the houses affect the sale prices in Iowa, USA most and how were the questions our team planned to answer.</a:t>
            </a:r>
          </a:p>
        </p:txBody>
      </p:sp>
      <p:pic>
        <p:nvPicPr>
          <p:cNvPr id="5" name="Picture 4" descr="A picture containing text, toy, vector graphics, doll&#10;&#10;Description automatically generated">
            <a:extLst>
              <a:ext uri="{FF2B5EF4-FFF2-40B4-BE49-F238E27FC236}">
                <a16:creationId xmlns:a16="http://schemas.microsoft.com/office/drawing/2014/main" id="{3760F38C-E86A-7171-4BA8-0EF581F91DD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995936" y="2496979"/>
            <a:ext cx="4903199" cy="3600251"/>
          </a:xfrm>
          <a:prstGeom prst="rect">
            <a:avLst/>
          </a:prstGeom>
        </p:spPr>
      </p:pic>
    </p:spTree>
    <p:extLst>
      <p:ext uri="{BB962C8B-B14F-4D97-AF65-F5344CB8AC3E}">
        <p14:creationId xmlns:p14="http://schemas.microsoft.com/office/powerpoint/2010/main" val="221353307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38531691-103B-6E5D-37D4-79F80AFA1B4B}"/>
              </a:ext>
            </a:extLst>
          </p:cNvPr>
          <p:cNvSpPr/>
          <p:nvPr/>
        </p:nvSpPr>
        <p:spPr>
          <a:xfrm>
            <a:off x="4714578" y="2492896"/>
            <a:ext cx="4284786" cy="4248472"/>
          </a:xfrm>
          <a:prstGeom prst="rect">
            <a:avLst/>
          </a:prstGeom>
          <a:solidFill>
            <a:schemeClr val="bg1">
              <a:lumMod val="85000"/>
            </a:schemeClr>
          </a:solidFill>
          <a:scene3d>
            <a:camera prst="orthographicFront"/>
            <a:lightRig rig="threePt" dir="t"/>
          </a:scene3d>
          <a:sp3d>
            <a:bevelT w="165100" prst="coolSlan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Rectangle 2">
            <a:extLst>
              <a:ext uri="{FF2B5EF4-FFF2-40B4-BE49-F238E27FC236}">
                <a16:creationId xmlns:a16="http://schemas.microsoft.com/office/drawing/2014/main" id="{C134AE34-8309-E99D-C682-3CD8377ED4DE}"/>
              </a:ext>
            </a:extLst>
          </p:cNvPr>
          <p:cNvSpPr/>
          <p:nvPr/>
        </p:nvSpPr>
        <p:spPr>
          <a:xfrm>
            <a:off x="144636" y="2492896"/>
            <a:ext cx="4427364" cy="4248472"/>
          </a:xfrm>
          <a:prstGeom prst="rect">
            <a:avLst/>
          </a:prstGeom>
          <a:pattFill prst="pct5">
            <a:fgClr>
              <a:schemeClr val="bg1">
                <a:lumMod val="85000"/>
              </a:schemeClr>
            </a:fgClr>
            <a:bgClr>
              <a:schemeClr val="bg1"/>
            </a:bgClr>
          </a:pattFill>
          <a:scene3d>
            <a:camera prst="orthographicFront"/>
            <a:lightRig rig="threePt" dir="t"/>
          </a:scene3d>
          <a:sp3d>
            <a:bevelT w="165100" prst="coolSlan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877839B-B955-98C5-C6C4-856EC64AF344}"/>
              </a:ext>
            </a:extLst>
          </p:cNvPr>
          <p:cNvSpPr>
            <a:spLocks noGrp="1"/>
          </p:cNvSpPr>
          <p:nvPr>
            <p:ph type="title"/>
          </p:nvPr>
        </p:nvSpPr>
        <p:spPr/>
        <p:txBody>
          <a:bodyPr/>
          <a:lstStyle/>
          <a:p>
            <a:r>
              <a:rPr lang="en-US" dirty="0"/>
              <a:t>Data Description</a:t>
            </a:r>
            <a:br>
              <a:rPr lang="en-US" dirty="0"/>
            </a:br>
            <a:r>
              <a:rPr lang="en-US" sz="3200" i="1" dirty="0"/>
              <a:t>The Variables</a:t>
            </a:r>
            <a:endParaRPr lang="en-US" i="1" dirty="0"/>
          </a:p>
        </p:txBody>
      </p:sp>
      <p:sp>
        <p:nvSpPr>
          <p:cNvPr id="16" name="Content Placeholder 15">
            <a:extLst>
              <a:ext uri="{FF2B5EF4-FFF2-40B4-BE49-F238E27FC236}">
                <a16:creationId xmlns:a16="http://schemas.microsoft.com/office/drawing/2014/main" id="{C574BAF0-C698-D5E6-D121-1E0BF359C778}"/>
              </a:ext>
            </a:extLst>
          </p:cNvPr>
          <p:cNvSpPr>
            <a:spLocks noGrp="1"/>
          </p:cNvSpPr>
          <p:nvPr>
            <p:ph idx="1"/>
          </p:nvPr>
        </p:nvSpPr>
        <p:spPr>
          <a:xfrm>
            <a:off x="186444" y="2709118"/>
            <a:ext cx="4284787" cy="4032250"/>
          </a:xfr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p>
            <a:pPr>
              <a:buFont typeface="Arial" panose="020B0604020202020204" pitchFamily="34" charset="0"/>
            </a:pPr>
            <a:r>
              <a:rPr lang="en-CA" sz="1600" kern="1200" dirty="0">
                <a:solidFill>
                  <a:srgbClr val="24292F"/>
                </a:solidFill>
                <a:latin typeface="-apple-system"/>
              </a:rPr>
              <a:t>Lot Area (Lot size in square feet)</a:t>
            </a:r>
          </a:p>
          <a:p>
            <a:pPr>
              <a:buFont typeface="Arial" panose="020B0604020202020204" pitchFamily="34" charset="0"/>
            </a:pPr>
            <a:r>
              <a:rPr lang="en-CA" sz="1600" kern="1200" dirty="0">
                <a:solidFill>
                  <a:srgbClr val="24292F"/>
                </a:solidFill>
                <a:latin typeface="-apple-system"/>
              </a:rPr>
              <a:t>Lot Shape (General shape of property)</a:t>
            </a:r>
          </a:p>
          <a:p>
            <a:pPr>
              <a:buFont typeface="Arial" panose="020B0604020202020204" pitchFamily="34" charset="0"/>
            </a:pPr>
            <a:r>
              <a:rPr lang="en-CA" sz="1600" kern="1200" dirty="0">
                <a:solidFill>
                  <a:srgbClr val="24292F"/>
                </a:solidFill>
                <a:latin typeface="-apple-system"/>
              </a:rPr>
              <a:t>Neighbourhood (Physical locations within Ames city limits)</a:t>
            </a:r>
          </a:p>
          <a:p>
            <a:pPr>
              <a:buFont typeface="Arial" panose="020B0604020202020204" pitchFamily="34" charset="0"/>
            </a:pPr>
            <a:r>
              <a:rPr lang="en-CA" sz="1600" kern="1200" dirty="0">
                <a:solidFill>
                  <a:srgbClr val="24292F"/>
                </a:solidFill>
                <a:latin typeface="-apple-system"/>
              </a:rPr>
              <a:t>Building Type (Type of dwelling)</a:t>
            </a:r>
          </a:p>
          <a:p>
            <a:pPr>
              <a:buFont typeface="Arial" panose="020B0604020202020204" pitchFamily="34" charset="0"/>
            </a:pPr>
            <a:r>
              <a:rPr lang="en-CA" sz="1600" kern="1200" dirty="0">
                <a:solidFill>
                  <a:srgbClr val="24292F"/>
                </a:solidFill>
                <a:latin typeface="-apple-system"/>
              </a:rPr>
              <a:t>Year Built (Original construction date)</a:t>
            </a:r>
          </a:p>
          <a:p>
            <a:pPr>
              <a:buFont typeface="Arial" panose="020B0604020202020204" pitchFamily="34" charset="0"/>
            </a:pPr>
            <a:r>
              <a:rPr lang="en-CA" sz="1600" kern="1200" dirty="0">
                <a:solidFill>
                  <a:srgbClr val="24292F"/>
                </a:solidFill>
                <a:latin typeface="-apple-system"/>
              </a:rPr>
              <a:t>Year Remodeled (Same date as construction date if no remodeling or additions)</a:t>
            </a:r>
          </a:p>
          <a:p>
            <a:pPr>
              <a:buFont typeface="Arial" panose="020B0604020202020204" pitchFamily="34" charset="0"/>
            </a:pPr>
            <a:r>
              <a:rPr lang="en-CA" sz="1600" kern="1200" dirty="0">
                <a:solidFill>
                  <a:srgbClr val="24292F"/>
                </a:solidFill>
                <a:latin typeface="-apple-system"/>
              </a:rPr>
              <a:t>Heating Type (Type of heating)</a:t>
            </a:r>
          </a:p>
          <a:p>
            <a:pPr>
              <a:buFont typeface="Arial" panose="020B0604020202020204" pitchFamily="34" charset="0"/>
            </a:pPr>
            <a:r>
              <a:rPr lang="en-CA" sz="1600" kern="1200" dirty="0">
                <a:solidFill>
                  <a:srgbClr val="24292F"/>
                </a:solidFill>
                <a:latin typeface="-apple-system"/>
              </a:rPr>
              <a:t>Total House Square Feet (Total area of the house in square feet)</a:t>
            </a:r>
          </a:p>
          <a:p>
            <a:pPr>
              <a:buFont typeface="Arial" panose="020B0604020202020204" pitchFamily="34" charset="0"/>
            </a:pPr>
            <a:r>
              <a:rPr lang="en-CA" sz="1600" kern="1200" dirty="0">
                <a:solidFill>
                  <a:srgbClr val="24292F"/>
                </a:solidFill>
                <a:latin typeface="-apple-system"/>
              </a:rPr>
              <a:t>Number of Full Bathrooms (Full bathrooms above grade)</a:t>
            </a:r>
          </a:p>
          <a:p>
            <a:pPr>
              <a:buFont typeface="Arial" panose="020B0604020202020204" pitchFamily="34" charset="0"/>
            </a:pPr>
            <a:endParaRPr lang="en-CA" sz="1600" kern="1200" dirty="0">
              <a:solidFill>
                <a:srgbClr val="24292F"/>
              </a:solidFill>
              <a:latin typeface="-apple-system"/>
            </a:endParaRPr>
          </a:p>
          <a:p>
            <a:pPr>
              <a:buFont typeface="Arial" panose="020B0604020202020204" pitchFamily="34" charset="0"/>
            </a:pPr>
            <a:endParaRPr lang="en-US" sz="1600" kern="1200" dirty="0">
              <a:solidFill>
                <a:srgbClr val="24292F"/>
              </a:solidFill>
              <a:latin typeface="-apple-system"/>
            </a:endParaRPr>
          </a:p>
        </p:txBody>
      </p:sp>
      <p:sp>
        <p:nvSpPr>
          <p:cNvPr id="17" name="Content Placeholder 15">
            <a:extLst>
              <a:ext uri="{FF2B5EF4-FFF2-40B4-BE49-F238E27FC236}">
                <a16:creationId xmlns:a16="http://schemas.microsoft.com/office/drawing/2014/main" id="{B563C3D2-763E-320A-95A8-D08D7807860B}"/>
              </a:ext>
            </a:extLst>
          </p:cNvPr>
          <p:cNvSpPr txBox="1">
            <a:spLocks/>
          </p:cNvSpPr>
          <p:nvPr/>
        </p:nvSpPr>
        <p:spPr bwMode="auto">
          <a:xfrm>
            <a:off x="4714578" y="2637110"/>
            <a:ext cx="4284786" cy="40322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marL="342900" indent="-342900" algn="l" rtl="0" fontAlgn="base">
              <a:spcBef>
                <a:spcPct val="20000"/>
              </a:spcBef>
              <a:spcAft>
                <a:spcPct val="0"/>
              </a:spcAft>
              <a:buChar char="•"/>
              <a:defRPr sz="2000">
                <a:solidFill>
                  <a:srgbClr val="000000"/>
                </a:solidFill>
                <a:latin typeface="+mn-lt"/>
                <a:ea typeface="+mn-ea"/>
                <a:cs typeface="+mn-cs"/>
              </a:defRPr>
            </a:lvl1pPr>
            <a:lvl2pPr marL="742950" indent="-285750" algn="l" rtl="0" fontAlgn="base">
              <a:spcBef>
                <a:spcPct val="20000"/>
              </a:spcBef>
              <a:spcAft>
                <a:spcPct val="0"/>
              </a:spcAft>
              <a:buChar char="–"/>
              <a:defRPr sz="2000">
                <a:solidFill>
                  <a:srgbClr val="000000"/>
                </a:solidFill>
                <a:latin typeface="+mn-lt"/>
              </a:defRPr>
            </a:lvl2pPr>
            <a:lvl3pPr marL="1143000" indent="-228600" algn="l" rtl="0" fontAlgn="base">
              <a:spcBef>
                <a:spcPct val="20000"/>
              </a:spcBef>
              <a:spcAft>
                <a:spcPct val="0"/>
              </a:spcAft>
              <a:buChar char="•"/>
              <a:defRPr sz="2000">
                <a:solidFill>
                  <a:srgbClr val="000000"/>
                </a:solidFill>
                <a:latin typeface="+mn-lt"/>
              </a:defRPr>
            </a:lvl3pPr>
            <a:lvl4pPr marL="1600200" indent="-228600" algn="l" rtl="0" fontAlgn="base">
              <a:spcBef>
                <a:spcPct val="20000"/>
              </a:spcBef>
              <a:spcAft>
                <a:spcPct val="0"/>
              </a:spcAft>
              <a:buChar char="–"/>
              <a:defRPr sz="2000">
                <a:solidFill>
                  <a:srgbClr val="000000"/>
                </a:solidFill>
                <a:latin typeface="+mn-lt"/>
              </a:defRPr>
            </a:lvl4pPr>
            <a:lvl5pPr marL="2057400" indent="-228600" algn="l" rtl="0" fontAlgn="base">
              <a:spcBef>
                <a:spcPct val="20000"/>
              </a:spcBef>
              <a:spcAft>
                <a:spcPct val="0"/>
              </a:spcAft>
              <a:buChar char="»"/>
              <a:defRPr sz="2000">
                <a:solidFill>
                  <a:srgbClr val="000000"/>
                </a:solidFill>
                <a:latin typeface="+mn-lt"/>
              </a:defRPr>
            </a:lvl5pPr>
            <a:lvl6pPr marL="2514600" indent="-228600" algn="l" rtl="0" fontAlgn="base">
              <a:spcBef>
                <a:spcPct val="20000"/>
              </a:spcBef>
              <a:spcAft>
                <a:spcPct val="0"/>
              </a:spcAft>
              <a:buChar char="»"/>
              <a:defRPr sz="2000">
                <a:solidFill>
                  <a:srgbClr val="000000"/>
                </a:solidFill>
                <a:latin typeface="+mn-lt"/>
              </a:defRPr>
            </a:lvl6pPr>
            <a:lvl7pPr marL="2971800" indent="-228600" algn="l" rtl="0" fontAlgn="base">
              <a:spcBef>
                <a:spcPct val="20000"/>
              </a:spcBef>
              <a:spcAft>
                <a:spcPct val="0"/>
              </a:spcAft>
              <a:buChar char="»"/>
              <a:defRPr sz="2000">
                <a:solidFill>
                  <a:srgbClr val="000000"/>
                </a:solidFill>
                <a:latin typeface="+mn-lt"/>
              </a:defRPr>
            </a:lvl7pPr>
            <a:lvl8pPr marL="3429000" indent="-228600" algn="l" rtl="0" fontAlgn="base">
              <a:spcBef>
                <a:spcPct val="20000"/>
              </a:spcBef>
              <a:spcAft>
                <a:spcPct val="0"/>
              </a:spcAft>
              <a:buChar char="»"/>
              <a:defRPr sz="2000">
                <a:solidFill>
                  <a:srgbClr val="000000"/>
                </a:solidFill>
                <a:latin typeface="+mn-lt"/>
              </a:defRPr>
            </a:lvl8pPr>
            <a:lvl9pPr marL="3886200" indent="-228600" algn="l" rtl="0" fontAlgn="base">
              <a:spcBef>
                <a:spcPct val="20000"/>
              </a:spcBef>
              <a:spcAft>
                <a:spcPct val="0"/>
              </a:spcAft>
              <a:buChar char="»"/>
              <a:defRPr sz="2000">
                <a:solidFill>
                  <a:srgbClr val="000000"/>
                </a:solidFill>
                <a:latin typeface="+mn-lt"/>
              </a:defRPr>
            </a:lvl9pPr>
          </a:lstStyle>
          <a:p>
            <a:pPr algn="l">
              <a:buFont typeface="Arial" panose="020B0604020202020204" pitchFamily="34" charset="0"/>
              <a:buChar char="•"/>
            </a:pPr>
            <a:r>
              <a:rPr lang="en-CA" sz="1600" b="0" i="0" dirty="0">
                <a:solidFill>
                  <a:srgbClr val="24292F"/>
                </a:solidFill>
                <a:effectLst/>
                <a:latin typeface="-apple-system"/>
              </a:rPr>
              <a:t>Number of Half Bathrooms (Half baths above grade)</a:t>
            </a:r>
          </a:p>
          <a:p>
            <a:pPr algn="l">
              <a:buFont typeface="Arial" panose="020B0604020202020204" pitchFamily="34" charset="0"/>
              <a:buChar char="•"/>
            </a:pPr>
            <a:r>
              <a:rPr lang="en-CA" sz="1600" b="0" i="0" dirty="0">
                <a:solidFill>
                  <a:srgbClr val="24292F"/>
                </a:solidFill>
                <a:effectLst/>
                <a:latin typeface="-apple-system"/>
              </a:rPr>
              <a:t>Number of Bedrooms above ground floor (Does NOT include basement bedrooms)</a:t>
            </a:r>
          </a:p>
          <a:p>
            <a:pPr algn="l">
              <a:buFont typeface="Arial" panose="020B0604020202020204" pitchFamily="34" charset="0"/>
              <a:buChar char="•"/>
            </a:pPr>
            <a:r>
              <a:rPr lang="en-CA" sz="1600" b="0" i="0" dirty="0">
                <a:solidFill>
                  <a:srgbClr val="24292F"/>
                </a:solidFill>
                <a:effectLst/>
                <a:latin typeface="-apple-system"/>
              </a:rPr>
              <a:t>Fireplaces (Yes/No)</a:t>
            </a:r>
          </a:p>
          <a:p>
            <a:pPr algn="l">
              <a:buFont typeface="Arial" panose="020B0604020202020204" pitchFamily="34" charset="0"/>
              <a:buChar char="•"/>
            </a:pPr>
            <a:r>
              <a:rPr lang="en-CA" sz="1600" b="0" i="0" dirty="0">
                <a:solidFill>
                  <a:srgbClr val="24292F"/>
                </a:solidFill>
                <a:effectLst/>
                <a:latin typeface="-apple-system"/>
              </a:rPr>
              <a:t>Garage Type (Garage location)</a:t>
            </a:r>
          </a:p>
          <a:p>
            <a:pPr algn="l">
              <a:buFont typeface="Arial" panose="020B0604020202020204" pitchFamily="34" charset="0"/>
              <a:buChar char="•"/>
            </a:pPr>
            <a:r>
              <a:rPr lang="en-CA" sz="1600" b="0" i="0" dirty="0">
                <a:solidFill>
                  <a:srgbClr val="24292F"/>
                </a:solidFill>
                <a:effectLst/>
                <a:latin typeface="-apple-system"/>
              </a:rPr>
              <a:t>Garage Cars (Size of garage in car capacity)</a:t>
            </a:r>
          </a:p>
          <a:p>
            <a:pPr algn="l">
              <a:buFont typeface="Arial" panose="020B0604020202020204" pitchFamily="34" charset="0"/>
              <a:buChar char="•"/>
            </a:pPr>
            <a:r>
              <a:rPr lang="en-CA" sz="1600" b="0" i="0" dirty="0">
                <a:solidFill>
                  <a:srgbClr val="24292F"/>
                </a:solidFill>
                <a:effectLst/>
                <a:latin typeface="-apple-system"/>
              </a:rPr>
              <a:t>Paved Drive (Paved driveway)</a:t>
            </a:r>
          </a:p>
          <a:p>
            <a:pPr algn="l">
              <a:buFont typeface="Arial" panose="020B0604020202020204" pitchFamily="34" charset="0"/>
              <a:buChar char="•"/>
            </a:pPr>
            <a:r>
              <a:rPr lang="en-CA" sz="1600" b="0" i="0" dirty="0">
                <a:solidFill>
                  <a:srgbClr val="24292F"/>
                </a:solidFill>
                <a:effectLst/>
                <a:latin typeface="-apple-system"/>
              </a:rPr>
              <a:t>Pool (Yes/No)</a:t>
            </a:r>
          </a:p>
          <a:p>
            <a:pPr algn="l">
              <a:buFont typeface="Arial" panose="020B0604020202020204" pitchFamily="34" charset="0"/>
              <a:buChar char="•"/>
            </a:pPr>
            <a:r>
              <a:rPr lang="en-CA" sz="1600" b="0" i="0" dirty="0">
                <a:solidFill>
                  <a:srgbClr val="24292F"/>
                </a:solidFill>
                <a:effectLst/>
                <a:latin typeface="-apple-system"/>
              </a:rPr>
              <a:t>Year Sold (YYYY-MM-DD)</a:t>
            </a:r>
          </a:p>
          <a:p>
            <a:pPr algn="l">
              <a:buFont typeface="Arial" panose="020B0604020202020204" pitchFamily="34" charset="0"/>
              <a:buChar char="•"/>
            </a:pPr>
            <a:r>
              <a:rPr lang="en-CA" sz="1600" b="0" i="0" dirty="0">
                <a:solidFill>
                  <a:srgbClr val="24292F"/>
                </a:solidFill>
                <a:effectLst/>
                <a:latin typeface="-apple-system"/>
              </a:rPr>
              <a:t>Sale Price</a:t>
            </a:r>
          </a:p>
        </p:txBody>
      </p:sp>
    </p:spTree>
    <p:extLst>
      <p:ext uri="{BB962C8B-B14F-4D97-AF65-F5344CB8AC3E}">
        <p14:creationId xmlns:p14="http://schemas.microsoft.com/office/powerpoint/2010/main" val="164526943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descr="Diagram&#10;&#10;Description automatically generated">
            <a:extLst>
              <a:ext uri="{FF2B5EF4-FFF2-40B4-BE49-F238E27FC236}">
                <a16:creationId xmlns:a16="http://schemas.microsoft.com/office/drawing/2014/main" id="{3BA60158-525A-CDC6-A992-FBFE7FDB54F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355976" y="3117630"/>
            <a:ext cx="4644515" cy="2949437"/>
          </a:xfrm>
          <a:prstGeom prst="rect">
            <a:avLst/>
          </a:prstGeom>
          <a:ln w="38100">
            <a:solidFill>
              <a:schemeClr val="tx1"/>
            </a:solidFill>
          </a:ln>
        </p:spPr>
      </p:pic>
      <p:sp>
        <p:nvSpPr>
          <p:cNvPr id="2" name="Title 1">
            <a:extLst>
              <a:ext uri="{FF2B5EF4-FFF2-40B4-BE49-F238E27FC236}">
                <a16:creationId xmlns:a16="http://schemas.microsoft.com/office/drawing/2014/main" id="{1300027B-4012-E1C9-41B9-E4C5982ECD89}"/>
              </a:ext>
            </a:extLst>
          </p:cNvPr>
          <p:cNvSpPr>
            <a:spLocks noGrp="1"/>
          </p:cNvSpPr>
          <p:nvPr>
            <p:ph type="title"/>
          </p:nvPr>
        </p:nvSpPr>
        <p:spPr/>
        <p:txBody>
          <a:bodyPr/>
          <a:lstStyle/>
          <a:p>
            <a:r>
              <a:rPr lang="en-US" dirty="0"/>
              <a:t>The Database Schema</a:t>
            </a:r>
          </a:p>
        </p:txBody>
      </p:sp>
      <p:sp>
        <p:nvSpPr>
          <p:cNvPr id="9" name="Content Placeholder 8">
            <a:extLst>
              <a:ext uri="{FF2B5EF4-FFF2-40B4-BE49-F238E27FC236}">
                <a16:creationId xmlns:a16="http://schemas.microsoft.com/office/drawing/2014/main" id="{9BE20AE4-DF9C-E79D-55C8-C7BE67BA8816}"/>
              </a:ext>
            </a:extLst>
          </p:cNvPr>
          <p:cNvSpPr>
            <a:spLocks noGrp="1"/>
          </p:cNvSpPr>
          <p:nvPr>
            <p:ph idx="1"/>
          </p:nvPr>
        </p:nvSpPr>
        <p:spPr>
          <a:xfrm>
            <a:off x="-36511" y="2766985"/>
            <a:ext cx="4392487" cy="3309428"/>
          </a:xfrm>
        </p:spPr>
        <p:txBody>
          <a:bodyPr/>
          <a:lstStyle/>
          <a:p>
            <a:pPr marL="457200" indent="-457200" algn="l">
              <a:buFont typeface="+mj-lt"/>
              <a:buAutoNum type="arabicPeriod"/>
            </a:pPr>
            <a:r>
              <a:rPr lang="en-CA" sz="1800" b="0" i="0" dirty="0">
                <a:solidFill>
                  <a:srgbClr val="24292F"/>
                </a:solidFill>
                <a:effectLst/>
                <a:latin typeface="-apple-system"/>
              </a:rPr>
              <a:t>House Type: The list of types of houses</a:t>
            </a:r>
          </a:p>
          <a:p>
            <a:pPr marL="457200" indent="-457200" algn="l">
              <a:buFont typeface="+mj-lt"/>
              <a:buAutoNum type="arabicPeriod"/>
            </a:pPr>
            <a:r>
              <a:rPr lang="en-CA" sz="1800" b="0" i="0" dirty="0">
                <a:solidFill>
                  <a:srgbClr val="24292F"/>
                </a:solidFill>
                <a:effectLst/>
                <a:latin typeface="-apple-system"/>
              </a:rPr>
              <a:t>Garage Type: A list of types of garages</a:t>
            </a:r>
          </a:p>
          <a:p>
            <a:pPr marL="457200" indent="-457200" algn="l">
              <a:buFont typeface="+mj-lt"/>
              <a:buAutoNum type="arabicPeriod"/>
            </a:pPr>
            <a:r>
              <a:rPr lang="en-CA" sz="1800" b="0" i="0" dirty="0">
                <a:solidFill>
                  <a:srgbClr val="24292F"/>
                </a:solidFill>
                <a:effectLst/>
                <a:latin typeface="-apple-system"/>
              </a:rPr>
              <a:t>Neighbourhood: A list of neighborhoods in the City of Ames</a:t>
            </a:r>
          </a:p>
          <a:p>
            <a:pPr marL="457200" indent="-457200" algn="l">
              <a:buFont typeface="+mj-lt"/>
              <a:buAutoNum type="arabicPeriod"/>
            </a:pPr>
            <a:r>
              <a:rPr lang="en-CA" sz="1800" b="0" i="0" dirty="0">
                <a:solidFill>
                  <a:srgbClr val="24292F"/>
                </a:solidFill>
                <a:effectLst/>
                <a:latin typeface="-apple-system"/>
              </a:rPr>
              <a:t>Lot shape: A list of lot</a:t>
            </a:r>
          </a:p>
          <a:p>
            <a:pPr marL="457200" indent="-457200" algn="l">
              <a:buFont typeface="+mj-lt"/>
              <a:buAutoNum type="arabicPeriod"/>
            </a:pPr>
            <a:r>
              <a:rPr lang="en-CA" sz="1800" b="0" i="0" dirty="0">
                <a:solidFill>
                  <a:srgbClr val="24292F"/>
                </a:solidFill>
                <a:effectLst/>
                <a:latin typeface="-apple-system"/>
              </a:rPr>
              <a:t>Heating: A list of types of heating such as steam heat</a:t>
            </a:r>
          </a:p>
          <a:p>
            <a:pPr marL="457200" indent="-457200" algn="l">
              <a:buFont typeface="+mj-lt"/>
              <a:buAutoNum type="arabicPeriod"/>
            </a:pPr>
            <a:r>
              <a:rPr lang="en-CA" sz="1800" b="0" i="0" dirty="0">
                <a:solidFill>
                  <a:srgbClr val="24292F"/>
                </a:solidFill>
                <a:effectLst/>
                <a:latin typeface="-apple-system"/>
              </a:rPr>
              <a:t>House Sale History: A table includes house sales transactions in the City of Ames</a:t>
            </a:r>
            <a:r>
              <a:rPr lang="en-US" sz="1800" b="0" i="0" dirty="0">
                <a:solidFill>
                  <a:srgbClr val="24292F"/>
                </a:solidFill>
                <a:effectLst/>
                <a:latin typeface="-apple-system"/>
              </a:rPr>
              <a:t>.</a:t>
            </a:r>
          </a:p>
          <a:p>
            <a:pPr marL="457200" indent="-457200" algn="l">
              <a:buFont typeface="+mj-lt"/>
              <a:buAutoNum type="arabicPeriod"/>
            </a:pPr>
            <a:r>
              <a:rPr lang="en-US" sz="1800" b="0" i="0" dirty="0">
                <a:solidFill>
                  <a:srgbClr val="24292F"/>
                </a:solidFill>
                <a:effectLst/>
                <a:latin typeface="-apple-system"/>
              </a:rPr>
              <a:t>House Sale Prediction: A table keep tracks all predictions made by the ML model when time allows us to do so.</a:t>
            </a:r>
            <a:endParaRPr lang="en-CA" sz="1800" b="0" i="0" dirty="0">
              <a:solidFill>
                <a:srgbClr val="24292F"/>
              </a:solidFill>
              <a:effectLst/>
              <a:latin typeface="-apple-system"/>
            </a:endParaRPr>
          </a:p>
        </p:txBody>
      </p:sp>
    </p:spTree>
    <p:extLst>
      <p:ext uri="{BB962C8B-B14F-4D97-AF65-F5344CB8AC3E}">
        <p14:creationId xmlns:p14="http://schemas.microsoft.com/office/powerpoint/2010/main" val="91740453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4675" name="AutoShape 3"/>
          <p:cNvSpPr>
            <a:spLocks noChangeArrowheads="1"/>
          </p:cNvSpPr>
          <p:nvPr/>
        </p:nvSpPr>
        <p:spPr bwMode="auto">
          <a:xfrm flipV="1">
            <a:off x="828675" y="2565400"/>
            <a:ext cx="1371600" cy="2736850"/>
          </a:xfrm>
          <a:prstGeom prst="roundRect">
            <a:avLst>
              <a:gd name="adj" fmla="val 16667"/>
            </a:avLst>
          </a:prstGeom>
          <a:gradFill rotWithShape="1">
            <a:gsLst>
              <a:gs pos="0">
                <a:schemeClr val="folHlink"/>
              </a:gs>
              <a:gs pos="100000">
                <a:schemeClr val="bg1"/>
              </a:gs>
            </a:gsLst>
            <a:lin ang="540000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284676" name="AutoShape 4"/>
          <p:cNvSpPr>
            <a:spLocks noChangeArrowheads="1"/>
          </p:cNvSpPr>
          <p:nvPr/>
        </p:nvSpPr>
        <p:spPr bwMode="auto">
          <a:xfrm>
            <a:off x="4787900" y="2636838"/>
            <a:ext cx="1511300" cy="1655762"/>
          </a:xfrm>
          <a:prstGeom prst="roundRect">
            <a:avLst>
              <a:gd name="adj" fmla="val 16667"/>
            </a:avLst>
          </a:prstGeom>
          <a:gradFill rotWithShape="1">
            <a:gsLst>
              <a:gs pos="0">
                <a:schemeClr val="folHlink"/>
              </a:gs>
              <a:gs pos="100000">
                <a:schemeClr val="bg1"/>
              </a:gs>
            </a:gsLst>
            <a:lin ang="540000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284677" name="AutoShape 5"/>
          <p:cNvSpPr>
            <a:spLocks noChangeArrowheads="1"/>
          </p:cNvSpPr>
          <p:nvPr/>
        </p:nvSpPr>
        <p:spPr bwMode="auto">
          <a:xfrm flipV="1">
            <a:off x="4902295" y="2565400"/>
            <a:ext cx="1371600" cy="2736850"/>
          </a:xfrm>
          <a:prstGeom prst="roundRect">
            <a:avLst>
              <a:gd name="adj" fmla="val 16667"/>
            </a:avLst>
          </a:prstGeom>
          <a:gradFill rotWithShape="1">
            <a:gsLst>
              <a:gs pos="0">
                <a:schemeClr val="folHlink"/>
              </a:gs>
              <a:gs pos="100000">
                <a:schemeClr val="bg1"/>
              </a:gs>
            </a:gsLst>
            <a:lin ang="540000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284678" name="Text Box 6"/>
          <p:cNvSpPr txBox="1">
            <a:spLocks noChangeArrowheads="1"/>
          </p:cNvSpPr>
          <p:nvPr/>
        </p:nvSpPr>
        <p:spPr bwMode="auto">
          <a:xfrm>
            <a:off x="4823925" y="3297758"/>
            <a:ext cx="1584325" cy="307777"/>
          </a:xfrm>
          <a:prstGeom prst="rect">
            <a:avLst/>
          </a:prstGeom>
          <a:noFill/>
          <a:ln>
            <a:noFill/>
          </a:ln>
          <a:effectLst/>
          <a:extLst>
            <a:ext uri="{909E8E84-426E-40DD-AFC4-6F175D3DCCD1}">
              <a14:hiddenFill xmlns:a14="http://schemas.microsoft.com/office/drawing/2010/main">
                <a:gradFill rotWithShape="1">
                  <a:gsLst>
                    <a:gs pos="0">
                      <a:schemeClr val="accent1">
                        <a:gamma/>
                        <a:tint val="72941"/>
                        <a:invGamma/>
                        <a:alpha val="39999"/>
                      </a:schemeClr>
                    </a:gs>
                    <a:gs pos="100000">
                      <a:schemeClr val="accent1"/>
                    </a:gs>
                  </a:gsLst>
                  <a:lin ang="5400000" scaled="1"/>
                </a:gradFill>
              </a14:hiddenFill>
            </a:ext>
            <a:ext uri="{91240B29-F687-4F45-9708-019B960494DF}">
              <a14:hiddenLine xmlns:a14="http://schemas.microsoft.com/office/drawing/2010/main" w="0" algn="ctr">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spAutoFit/>
          </a:bodyPr>
          <a:lstStyle/>
          <a:p>
            <a:pPr algn="ctr" eaLnBrk="0" hangingPunct="0"/>
            <a:r>
              <a:rPr lang="en-US" altLang="ko-KR" sz="1400" dirty="0">
                <a:latin typeface="Verdana" pitchFamily="34" charset="0"/>
                <a:ea typeface="굴림" charset="-127"/>
              </a:rPr>
              <a:t>ERD</a:t>
            </a:r>
          </a:p>
        </p:txBody>
      </p:sp>
      <p:sp>
        <p:nvSpPr>
          <p:cNvPr id="284679" name="AutoShape 7"/>
          <p:cNvSpPr>
            <a:spLocks noChangeArrowheads="1"/>
          </p:cNvSpPr>
          <p:nvPr/>
        </p:nvSpPr>
        <p:spPr bwMode="auto">
          <a:xfrm>
            <a:off x="2771775" y="2636838"/>
            <a:ext cx="1511300" cy="1655762"/>
          </a:xfrm>
          <a:prstGeom prst="roundRect">
            <a:avLst>
              <a:gd name="adj" fmla="val 16667"/>
            </a:avLst>
          </a:prstGeom>
          <a:gradFill rotWithShape="1">
            <a:gsLst>
              <a:gs pos="0">
                <a:schemeClr val="folHlink"/>
              </a:gs>
              <a:gs pos="100000">
                <a:schemeClr val="bg1"/>
              </a:gs>
            </a:gsLst>
            <a:lin ang="540000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284680" name="AutoShape 8"/>
          <p:cNvSpPr>
            <a:spLocks noChangeArrowheads="1"/>
          </p:cNvSpPr>
          <p:nvPr/>
        </p:nvSpPr>
        <p:spPr bwMode="auto">
          <a:xfrm flipV="1">
            <a:off x="2929126" y="2565400"/>
            <a:ext cx="1371600" cy="2736850"/>
          </a:xfrm>
          <a:prstGeom prst="roundRect">
            <a:avLst>
              <a:gd name="adj" fmla="val 16667"/>
            </a:avLst>
          </a:prstGeom>
          <a:gradFill rotWithShape="1">
            <a:gsLst>
              <a:gs pos="0">
                <a:schemeClr val="folHlink"/>
              </a:gs>
              <a:gs pos="100000">
                <a:schemeClr val="bg1"/>
              </a:gs>
            </a:gsLst>
            <a:lin ang="540000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284681" name="Text Box 9"/>
          <p:cNvSpPr txBox="1">
            <a:spLocks noChangeArrowheads="1"/>
          </p:cNvSpPr>
          <p:nvPr/>
        </p:nvSpPr>
        <p:spPr bwMode="auto">
          <a:xfrm>
            <a:off x="2578141" y="3297758"/>
            <a:ext cx="2091107" cy="338554"/>
          </a:xfrm>
          <a:prstGeom prst="rect">
            <a:avLst/>
          </a:prstGeom>
          <a:noFill/>
          <a:ln>
            <a:noFill/>
          </a:ln>
          <a:effectLst/>
          <a:extLst>
            <a:ext uri="{909E8E84-426E-40DD-AFC4-6F175D3DCCD1}">
              <a14:hiddenFill xmlns:a14="http://schemas.microsoft.com/office/drawing/2010/main">
                <a:gradFill rotWithShape="1">
                  <a:gsLst>
                    <a:gs pos="0">
                      <a:schemeClr val="accent1">
                        <a:gamma/>
                        <a:tint val="72941"/>
                        <a:invGamma/>
                        <a:alpha val="39999"/>
                      </a:schemeClr>
                    </a:gs>
                    <a:gs pos="100000">
                      <a:schemeClr val="accent1"/>
                    </a:gs>
                  </a:gsLst>
                  <a:lin ang="5400000" scaled="1"/>
                </a:gradFill>
              </a14:hiddenFill>
            </a:ext>
            <a:ext uri="{91240B29-F687-4F45-9708-019B960494DF}">
              <a14:hiddenLine xmlns:a14="http://schemas.microsoft.com/office/drawing/2010/main" w="0" algn="ctr">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square">
            <a:spAutoFit/>
          </a:bodyPr>
          <a:lstStyle/>
          <a:p>
            <a:pPr algn="ctr" eaLnBrk="0" hangingPunct="0"/>
            <a:r>
              <a:rPr lang="en-CA" sz="1600" dirty="0">
                <a:latin typeface="Verdana" pitchFamily="34" charset="0"/>
                <a:ea typeface="굴림" charset="-127"/>
              </a:rPr>
              <a:t>Tableau</a:t>
            </a:r>
          </a:p>
        </p:txBody>
      </p:sp>
      <p:sp>
        <p:nvSpPr>
          <p:cNvPr id="284682" name="Text Box 10"/>
          <p:cNvSpPr txBox="1">
            <a:spLocks noChangeArrowheads="1"/>
          </p:cNvSpPr>
          <p:nvPr/>
        </p:nvSpPr>
        <p:spPr bwMode="auto">
          <a:xfrm>
            <a:off x="755650" y="2799735"/>
            <a:ext cx="1571907" cy="2308324"/>
          </a:xfrm>
          <a:prstGeom prst="rect">
            <a:avLst/>
          </a:prstGeom>
          <a:noFill/>
          <a:ln>
            <a:noFill/>
          </a:ln>
          <a:effectLst/>
          <a:extLst>
            <a:ext uri="{909E8E84-426E-40DD-AFC4-6F175D3DCCD1}">
              <a14:hiddenFill xmlns:a14="http://schemas.microsoft.com/office/drawing/2010/main">
                <a:gradFill rotWithShape="1">
                  <a:gsLst>
                    <a:gs pos="0">
                      <a:schemeClr val="accent1">
                        <a:gamma/>
                        <a:tint val="72941"/>
                        <a:invGamma/>
                        <a:alpha val="39999"/>
                      </a:schemeClr>
                    </a:gs>
                    <a:gs pos="100000">
                      <a:schemeClr val="accent1"/>
                    </a:gs>
                  </a:gsLst>
                  <a:lin ang="5400000" scaled="1"/>
                </a:gradFill>
              </a14:hiddenFill>
            </a:ext>
            <a:ext uri="{91240B29-F687-4F45-9708-019B960494DF}">
              <a14:hiddenLine xmlns:a14="http://schemas.microsoft.com/office/drawing/2010/main" w="0" algn="ctr">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square">
            <a:spAutoFit/>
          </a:bodyPr>
          <a:lstStyle/>
          <a:p>
            <a:pPr algn="ctr" eaLnBrk="0" hangingPunct="0"/>
            <a:endParaRPr lang="en-US" altLang="ko-KR" sz="1400" dirty="0">
              <a:latin typeface="Verdana" pitchFamily="34" charset="0"/>
              <a:ea typeface="굴림" charset="-127"/>
            </a:endParaRPr>
          </a:p>
          <a:p>
            <a:pPr algn="ctr" eaLnBrk="0" hangingPunct="0"/>
            <a:endParaRPr lang="en-US" altLang="ko-KR" sz="1100" dirty="0">
              <a:latin typeface="Verdana" pitchFamily="34" charset="0"/>
              <a:ea typeface="굴림" charset="-127"/>
            </a:endParaRPr>
          </a:p>
          <a:p>
            <a:pPr algn="ctr" eaLnBrk="0" hangingPunct="0"/>
            <a:r>
              <a:rPr lang="en-US" altLang="ko-KR" sz="1400" dirty="0">
                <a:latin typeface="Verdana" pitchFamily="34" charset="0"/>
                <a:ea typeface="굴림" charset="-127"/>
              </a:rPr>
              <a:t>Excel</a:t>
            </a:r>
          </a:p>
          <a:p>
            <a:pPr algn="ctr" eaLnBrk="0" hangingPunct="0"/>
            <a:endParaRPr lang="en-US" altLang="ko-KR" sz="600" dirty="0">
              <a:latin typeface="Verdana" pitchFamily="34" charset="0"/>
              <a:ea typeface="굴림" charset="-127"/>
            </a:endParaRPr>
          </a:p>
          <a:p>
            <a:pPr algn="ctr" eaLnBrk="0" hangingPunct="0"/>
            <a:r>
              <a:rPr lang="en-US" altLang="ko-KR" sz="1400" dirty="0" err="1">
                <a:latin typeface="Verdana" pitchFamily="34" charset="0"/>
                <a:ea typeface="굴림" charset="-127"/>
              </a:rPr>
              <a:t>Jupyter</a:t>
            </a:r>
            <a:r>
              <a:rPr lang="en-US" altLang="ko-KR" sz="1400" dirty="0">
                <a:latin typeface="Verdana" pitchFamily="34" charset="0"/>
                <a:ea typeface="굴림" charset="-127"/>
              </a:rPr>
              <a:t> Notebook</a:t>
            </a:r>
            <a:endParaRPr lang="en-US" altLang="ko-KR" sz="1100" dirty="0">
              <a:latin typeface="Verdana" pitchFamily="34" charset="0"/>
              <a:ea typeface="굴림" charset="-127"/>
            </a:endParaRPr>
          </a:p>
          <a:p>
            <a:pPr algn="ctr" eaLnBrk="0" hangingPunct="0"/>
            <a:endParaRPr lang="en-US" altLang="ko-KR" sz="600" dirty="0">
              <a:latin typeface="Verdana" pitchFamily="34" charset="0"/>
              <a:ea typeface="굴림" charset="-127"/>
            </a:endParaRPr>
          </a:p>
          <a:p>
            <a:pPr algn="ctr" eaLnBrk="0" hangingPunct="0"/>
            <a:r>
              <a:rPr lang="en-US" altLang="ko-KR" sz="1400" dirty="0">
                <a:latin typeface="Verdana" pitchFamily="34" charset="0"/>
                <a:ea typeface="굴림" charset="-127"/>
              </a:rPr>
              <a:t>Pandas</a:t>
            </a:r>
          </a:p>
          <a:p>
            <a:pPr algn="ctr" eaLnBrk="0" hangingPunct="0"/>
            <a:endParaRPr lang="en-US" altLang="ko-KR" sz="600" dirty="0">
              <a:latin typeface="Verdana" pitchFamily="34" charset="0"/>
              <a:ea typeface="굴림" charset="-127"/>
            </a:endParaRPr>
          </a:p>
          <a:p>
            <a:pPr algn="ctr" eaLnBrk="0" hangingPunct="0"/>
            <a:r>
              <a:rPr lang="en-US" altLang="ko-KR" sz="1400" dirty="0" err="1">
                <a:latin typeface="Verdana" pitchFamily="34" charset="0"/>
                <a:ea typeface="굴림" charset="-127"/>
              </a:rPr>
              <a:t>Numpy</a:t>
            </a:r>
            <a:endParaRPr lang="en-US" altLang="ko-KR" sz="1400" dirty="0">
              <a:latin typeface="Verdana" pitchFamily="34" charset="0"/>
              <a:ea typeface="굴림" charset="-127"/>
            </a:endParaRPr>
          </a:p>
          <a:p>
            <a:pPr algn="ctr" eaLnBrk="0" hangingPunct="0">
              <a:buFontTx/>
              <a:buChar char="•"/>
            </a:pPr>
            <a:endParaRPr lang="en-US" altLang="ko-KR" sz="600" dirty="0">
              <a:latin typeface="Verdana" pitchFamily="34" charset="0"/>
              <a:ea typeface="굴림" charset="-127"/>
            </a:endParaRPr>
          </a:p>
          <a:p>
            <a:pPr algn="ctr" eaLnBrk="0" hangingPunct="0"/>
            <a:r>
              <a:rPr lang="en-US" altLang="ko-KR" sz="1400" dirty="0">
                <a:latin typeface="Verdana" pitchFamily="34" charset="0"/>
                <a:ea typeface="굴림" charset="-127"/>
              </a:rPr>
              <a:t>Matplotlib</a:t>
            </a:r>
          </a:p>
          <a:p>
            <a:pPr algn="ctr" eaLnBrk="0" hangingPunct="0">
              <a:buFontTx/>
              <a:buChar char="•"/>
            </a:pPr>
            <a:endParaRPr lang="en-US" altLang="ko-KR" sz="1100" dirty="0">
              <a:latin typeface="Verdana" pitchFamily="34" charset="0"/>
              <a:ea typeface="굴림" charset="-127"/>
            </a:endParaRPr>
          </a:p>
        </p:txBody>
      </p:sp>
      <p:sp>
        <p:nvSpPr>
          <p:cNvPr id="284684" name="AutoShape 12"/>
          <p:cNvSpPr>
            <a:spLocks noChangeArrowheads="1"/>
          </p:cNvSpPr>
          <p:nvPr/>
        </p:nvSpPr>
        <p:spPr bwMode="auto">
          <a:xfrm flipV="1">
            <a:off x="6926723" y="2609223"/>
            <a:ext cx="1371600" cy="2736850"/>
          </a:xfrm>
          <a:prstGeom prst="roundRect">
            <a:avLst>
              <a:gd name="adj" fmla="val 16667"/>
            </a:avLst>
          </a:prstGeom>
          <a:gradFill rotWithShape="1">
            <a:gsLst>
              <a:gs pos="0">
                <a:schemeClr val="folHlink"/>
              </a:gs>
              <a:gs pos="100000">
                <a:schemeClr val="bg1"/>
              </a:gs>
            </a:gsLst>
            <a:lin ang="540000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284685" name="Text Box 13"/>
          <p:cNvSpPr txBox="1">
            <a:spLocks noChangeArrowheads="1"/>
          </p:cNvSpPr>
          <p:nvPr/>
        </p:nvSpPr>
        <p:spPr bwMode="auto">
          <a:xfrm>
            <a:off x="6874520" y="3297758"/>
            <a:ext cx="1585912" cy="307777"/>
          </a:xfrm>
          <a:prstGeom prst="rect">
            <a:avLst/>
          </a:prstGeom>
          <a:noFill/>
          <a:ln>
            <a:noFill/>
          </a:ln>
          <a:effectLst/>
          <a:extLst>
            <a:ext uri="{909E8E84-426E-40DD-AFC4-6F175D3DCCD1}">
              <a14:hiddenFill xmlns:a14="http://schemas.microsoft.com/office/drawing/2010/main">
                <a:gradFill rotWithShape="1">
                  <a:gsLst>
                    <a:gs pos="0">
                      <a:schemeClr val="accent1">
                        <a:gamma/>
                        <a:tint val="72941"/>
                        <a:invGamma/>
                        <a:alpha val="39999"/>
                      </a:schemeClr>
                    </a:gs>
                    <a:gs pos="100000">
                      <a:schemeClr val="accent1"/>
                    </a:gs>
                  </a:gsLst>
                  <a:lin ang="5400000" scaled="1"/>
                </a:gradFill>
              </a14:hiddenFill>
            </a:ext>
            <a:ext uri="{91240B29-F687-4F45-9708-019B960494DF}">
              <a14:hiddenLine xmlns:a14="http://schemas.microsoft.com/office/drawing/2010/main" w="0" algn="ctr">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square">
            <a:spAutoFit/>
          </a:bodyPr>
          <a:lstStyle/>
          <a:p>
            <a:pPr algn="ctr" eaLnBrk="0" hangingPunct="0"/>
            <a:r>
              <a:rPr lang="en-US" altLang="ko-KR" sz="1400" dirty="0">
                <a:latin typeface="Verdana" pitchFamily="34" charset="0"/>
                <a:ea typeface="굴림" charset="-127"/>
              </a:rPr>
              <a:t>PostgreSQL</a:t>
            </a:r>
          </a:p>
        </p:txBody>
      </p:sp>
      <p:grpSp>
        <p:nvGrpSpPr>
          <p:cNvPr id="284686" name="Group 14"/>
          <p:cNvGrpSpPr>
            <a:grpSpLocks/>
          </p:cNvGrpSpPr>
          <p:nvPr/>
        </p:nvGrpSpPr>
        <p:grpSpPr bwMode="auto">
          <a:xfrm>
            <a:off x="-215900" y="1557340"/>
            <a:ext cx="2627313" cy="4227514"/>
            <a:chOff x="-90" y="2750"/>
            <a:chExt cx="1655" cy="2663"/>
          </a:xfrm>
        </p:grpSpPr>
        <p:grpSp>
          <p:nvGrpSpPr>
            <p:cNvPr id="284688" name="Group 16"/>
            <p:cNvGrpSpPr>
              <a:grpSpLocks/>
            </p:cNvGrpSpPr>
            <p:nvPr/>
          </p:nvGrpSpPr>
          <p:grpSpPr bwMode="auto">
            <a:xfrm>
              <a:off x="431" y="2750"/>
              <a:ext cx="1134" cy="993"/>
              <a:chOff x="868" y="1477"/>
              <a:chExt cx="4251" cy="2141"/>
            </a:xfrm>
          </p:grpSpPr>
          <p:sp>
            <p:nvSpPr>
              <p:cNvPr id="284689" name="Oval 17"/>
              <p:cNvSpPr>
                <a:spLocks noChangeArrowheads="1"/>
              </p:cNvSpPr>
              <p:nvPr/>
            </p:nvSpPr>
            <p:spPr bwMode="auto">
              <a:xfrm>
                <a:off x="868" y="1477"/>
                <a:ext cx="4251" cy="2141"/>
              </a:xfrm>
              <a:prstGeom prst="ellipse">
                <a:avLst/>
              </a:prstGeom>
              <a:solidFill>
                <a:schemeClr val="folHlink"/>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284690" name="Oval 18"/>
              <p:cNvSpPr>
                <a:spLocks noChangeArrowheads="1"/>
              </p:cNvSpPr>
              <p:nvPr/>
            </p:nvSpPr>
            <p:spPr bwMode="auto">
              <a:xfrm>
                <a:off x="930" y="1480"/>
                <a:ext cx="4143" cy="2085"/>
              </a:xfrm>
              <a:prstGeom prst="ellipse">
                <a:avLst/>
              </a:prstGeom>
              <a:gradFill rotWithShape="1">
                <a:gsLst>
                  <a:gs pos="0">
                    <a:schemeClr val="folHlink"/>
                  </a:gs>
                  <a:gs pos="100000">
                    <a:schemeClr val="bg1"/>
                  </a:gs>
                </a:gsLst>
                <a:lin ang="540000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grpSp>
        <p:sp>
          <p:nvSpPr>
            <p:cNvPr id="284693" name="Rectangle 21"/>
            <p:cNvSpPr>
              <a:spLocks noChangeArrowheads="1"/>
            </p:cNvSpPr>
            <p:nvPr/>
          </p:nvSpPr>
          <p:spPr bwMode="auto">
            <a:xfrm>
              <a:off x="-90" y="5200"/>
              <a:ext cx="1086" cy="2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p>
              <a:pPr algn="ctr"/>
              <a:endParaRPr lang="en-US" sz="2400" b="1" baseline="-25000" dirty="0">
                <a:solidFill>
                  <a:schemeClr val="bg1"/>
                </a:solidFill>
              </a:endParaRPr>
            </a:p>
          </p:txBody>
        </p:sp>
      </p:grpSp>
      <p:grpSp>
        <p:nvGrpSpPr>
          <p:cNvPr id="284702" name="Group 30"/>
          <p:cNvGrpSpPr>
            <a:grpSpLocks/>
          </p:cNvGrpSpPr>
          <p:nvPr/>
        </p:nvGrpSpPr>
        <p:grpSpPr bwMode="auto">
          <a:xfrm>
            <a:off x="2643109" y="1637673"/>
            <a:ext cx="1800225" cy="1576387"/>
            <a:chOff x="1111" y="1394"/>
            <a:chExt cx="1134" cy="993"/>
          </a:xfrm>
        </p:grpSpPr>
        <p:grpSp>
          <p:nvGrpSpPr>
            <p:cNvPr id="284703" name="Group 31"/>
            <p:cNvGrpSpPr>
              <a:grpSpLocks/>
            </p:cNvGrpSpPr>
            <p:nvPr/>
          </p:nvGrpSpPr>
          <p:grpSpPr bwMode="auto">
            <a:xfrm>
              <a:off x="1111" y="1394"/>
              <a:ext cx="1134" cy="993"/>
              <a:chOff x="2336" y="3117"/>
              <a:chExt cx="1134" cy="993"/>
            </a:xfrm>
          </p:grpSpPr>
          <p:grpSp>
            <p:nvGrpSpPr>
              <p:cNvPr id="284704" name="Group 32"/>
              <p:cNvGrpSpPr>
                <a:grpSpLocks/>
              </p:cNvGrpSpPr>
              <p:nvPr/>
            </p:nvGrpSpPr>
            <p:grpSpPr bwMode="auto">
              <a:xfrm>
                <a:off x="2336" y="3117"/>
                <a:ext cx="1134" cy="993"/>
                <a:chOff x="868" y="1477"/>
                <a:chExt cx="4251" cy="2141"/>
              </a:xfrm>
            </p:grpSpPr>
            <p:sp>
              <p:nvSpPr>
                <p:cNvPr id="284705" name="Oval 33"/>
                <p:cNvSpPr>
                  <a:spLocks noChangeArrowheads="1"/>
                </p:cNvSpPr>
                <p:nvPr/>
              </p:nvSpPr>
              <p:spPr bwMode="auto">
                <a:xfrm>
                  <a:off x="868" y="1477"/>
                  <a:ext cx="4251" cy="2141"/>
                </a:xfrm>
                <a:prstGeom prst="ellipse">
                  <a:avLst/>
                </a:prstGeom>
                <a:solidFill>
                  <a:schemeClr val="folHlink"/>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284706" name="Oval 34"/>
                <p:cNvSpPr>
                  <a:spLocks noChangeArrowheads="1"/>
                </p:cNvSpPr>
                <p:nvPr/>
              </p:nvSpPr>
              <p:spPr bwMode="auto">
                <a:xfrm>
                  <a:off x="930" y="1480"/>
                  <a:ext cx="4143" cy="2085"/>
                </a:xfrm>
                <a:prstGeom prst="ellipse">
                  <a:avLst/>
                </a:prstGeom>
                <a:gradFill rotWithShape="1">
                  <a:gsLst>
                    <a:gs pos="0">
                      <a:schemeClr val="folHlink"/>
                    </a:gs>
                    <a:gs pos="100000">
                      <a:schemeClr val="bg1"/>
                    </a:gs>
                  </a:gsLst>
                  <a:lin ang="540000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grpSp>
          <p:sp>
            <p:nvSpPr>
              <p:cNvPr id="284707" name="Oval 35"/>
              <p:cNvSpPr>
                <a:spLocks noChangeArrowheads="1"/>
              </p:cNvSpPr>
              <p:nvPr/>
            </p:nvSpPr>
            <p:spPr bwMode="auto">
              <a:xfrm flipH="1">
                <a:off x="2427" y="3208"/>
                <a:ext cx="953" cy="795"/>
              </a:xfrm>
              <a:prstGeom prst="ellipse">
                <a:avLst/>
              </a:prstGeom>
              <a:solidFill>
                <a:schemeClr val="accent1"/>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a:endParaRPr lang="en-US" sz="2000" b="1">
                  <a:solidFill>
                    <a:schemeClr val="bg1"/>
                  </a:solidFill>
                </a:endParaRPr>
              </a:p>
            </p:txBody>
          </p:sp>
          <p:sp>
            <p:nvSpPr>
              <p:cNvPr id="284708" name="Oval 36"/>
              <p:cNvSpPr>
                <a:spLocks noChangeArrowheads="1"/>
              </p:cNvSpPr>
              <p:nvPr/>
            </p:nvSpPr>
            <p:spPr bwMode="auto">
              <a:xfrm flipH="1">
                <a:off x="2515" y="3207"/>
                <a:ext cx="813" cy="570"/>
              </a:xfrm>
              <a:prstGeom prst="ellipse">
                <a:avLst/>
              </a:prstGeom>
              <a:gradFill rotWithShape="1">
                <a:gsLst>
                  <a:gs pos="0">
                    <a:schemeClr val="accent1">
                      <a:gamma/>
                      <a:tint val="42353"/>
                      <a:invGamma/>
                    </a:schemeClr>
                  </a:gs>
                  <a:gs pos="100000">
                    <a:schemeClr val="accent1">
                      <a:alpha val="37000"/>
                    </a:schemeClr>
                  </a:gs>
                </a:gsLst>
                <a:lin ang="540000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a:endParaRPr lang="en-US" sz="2000" b="1">
                  <a:solidFill>
                    <a:schemeClr val="bg1"/>
                  </a:solidFill>
                </a:endParaRPr>
              </a:p>
            </p:txBody>
          </p:sp>
        </p:grpSp>
        <p:sp>
          <p:nvSpPr>
            <p:cNvPr id="284709" name="Rectangle 37"/>
            <p:cNvSpPr>
              <a:spLocks noChangeArrowheads="1"/>
            </p:cNvSpPr>
            <p:nvPr/>
          </p:nvSpPr>
          <p:spPr bwMode="auto">
            <a:xfrm>
              <a:off x="1155" y="1638"/>
              <a:ext cx="1027" cy="36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p>
              <a:pPr algn="ctr"/>
              <a:r>
                <a:rPr lang="en-US" sz="2400" b="1" baseline="-25000" dirty="0">
                  <a:solidFill>
                    <a:schemeClr val="bg1"/>
                  </a:solidFill>
                  <a:ea typeface="굴림" charset="-127"/>
                </a:rPr>
                <a:t>Static Visualizations</a:t>
              </a:r>
              <a:endParaRPr lang="en-US" sz="2400" b="1" baseline="-25000" dirty="0">
                <a:solidFill>
                  <a:schemeClr val="bg1"/>
                </a:solidFill>
              </a:endParaRPr>
            </a:p>
          </p:txBody>
        </p:sp>
      </p:grpSp>
      <p:sp>
        <p:nvSpPr>
          <p:cNvPr id="4" name="Title 1">
            <a:extLst>
              <a:ext uri="{FF2B5EF4-FFF2-40B4-BE49-F238E27FC236}">
                <a16:creationId xmlns:a16="http://schemas.microsoft.com/office/drawing/2014/main" id="{2F03A077-C250-E0A2-4FA9-44989D5466B0}"/>
              </a:ext>
            </a:extLst>
          </p:cNvPr>
          <p:cNvSpPr>
            <a:spLocks noGrp="1"/>
          </p:cNvSpPr>
          <p:nvPr>
            <p:ph type="title"/>
          </p:nvPr>
        </p:nvSpPr>
        <p:spPr>
          <a:xfrm>
            <a:off x="179513" y="398463"/>
            <a:ext cx="6913438" cy="1374775"/>
          </a:xfrm>
        </p:spPr>
        <p:txBody>
          <a:bodyPr/>
          <a:lstStyle/>
          <a:p>
            <a:pPr algn="l"/>
            <a:r>
              <a:rPr lang="en-CA" b="1" i="0" dirty="0">
                <a:effectLst/>
                <a:latin typeface="-apple-system"/>
              </a:rPr>
              <a:t>Technologies Used in the Project</a:t>
            </a:r>
            <a:endParaRPr lang="en-CA" b="0" i="0" dirty="0">
              <a:effectLst/>
              <a:latin typeface="-apple-system"/>
            </a:endParaRPr>
          </a:p>
        </p:txBody>
      </p:sp>
      <p:grpSp>
        <p:nvGrpSpPr>
          <p:cNvPr id="15" name="Group 30">
            <a:extLst>
              <a:ext uri="{FF2B5EF4-FFF2-40B4-BE49-F238E27FC236}">
                <a16:creationId xmlns:a16="http://schemas.microsoft.com/office/drawing/2014/main" id="{51C16849-365A-331A-932D-5E51833DB33F}"/>
              </a:ext>
            </a:extLst>
          </p:cNvPr>
          <p:cNvGrpSpPr>
            <a:grpSpLocks/>
          </p:cNvGrpSpPr>
          <p:nvPr/>
        </p:nvGrpSpPr>
        <p:grpSpPr bwMode="auto">
          <a:xfrm>
            <a:off x="625662" y="1538933"/>
            <a:ext cx="1800225" cy="1576387"/>
            <a:chOff x="1111" y="1394"/>
            <a:chExt cx="1134" cy="993"/>
          </a:xfrm>
        </p:grpSpPr>
        <p:grpSp>
          <p:nvGrpSpPr>
            <p:cNvPr id="16" name="Group 31">
              <a:extLst>
                <a:ext uri="{FF2B5EF4-FFF2-40B4-BE49-F238E27FC236}">
                  <a16:creationId xmlns:a16="http://schemas.microsoft.com/office/drawing/2014/main" id="{85449A2A-9DB1-4FB8-A94B-0E3DCA0AA706}"/>
                </a:ext>
              </a:extLst>
            </p:cNvPr>
            <p:cNvGrpSpPr>
              <a:grpSpLocks/>
            </p:cNvGrpSpPr>
            <p:nvPr/>
          </p:nvGrpSpPr>
          <p:grpSpPr bwMode="auto">
            <a:xfrm>
              <a:off x="1111" y="1394"/>
              <a:ext cx="1134" cy="993"/>
              <a:chOff x="2336" y="3117"/>
              <a:chExt cx="1134" cy="993"/>
            </a:xfrm>
          </p:grpSpPr>
          <p:grpSp>
            <p:nvGrpSpPr>
              <p:cNvPr id="18" name="Group 32">
                <a:extLst>
                  <a:ext uri="{FF2B5EF4-FFF2-40B4-BE49-F238E27FC236}">
                    <a16:creationId xmlns:a16="http://schemas.microsoft.com/office/drawing/2014/main" id="{A2BF1AF6-6048-184A-A819-AC4DA4A131B8}"/>
                  </a:ext>
                </a:extLst>
              </p:cNvPr>
              <p:cNvGrpSpPr>
                <a:grpSpLocks/>
              </p:cNvGrpSpPr>
              <p:nvPr/>
            </p:nvGrpSpPr>
            <p:grpSpPr bwMode="auto">
              <a:xfrm>
                <a:off x="2336" y="3117"/>
                <a:ext cx="1134" cy="993"/>
                <a:chOff x="868" y="1477"/>
                <a:chExt cx="4251" cy="2141"/>
              </a:xfrm>
            </p:grpSpPr>
            <p:sp>
              <p:nvSpPr>
                <p:cNvPr id="21" name="Oval 33">
                  <a:extLst>
                    <a:ext uri="{FF2B5EF4-FFF2-40B4-BE49-F238E27FC236}">
                      <a16:creationId xmlns:a16="http://schemas.microsoft.com/office/drawing/2014/main" id="{595A1119-5B5F-3B85-1FEF-487C05A13F01}"/>
                    </a:ext>
                  </a:extLst>
                </p:cNvPr>
                <p:cNvSpPr>
                  <a:spLocks noChangeArrowheads="1"/>
                </p:cNvSpPr>
                <p:nvPr/>
              </p:nvSpPr>
              <p:spPr bwMode="auto">
                <a:xfrm>
                  <a:off x="868" y="1477"/>
                  <a:ext cx="4251" cy="2141"/>
                </a:xfrm>
                <a:prstGeom prst="ellipse">
                  <a:avLst/>
                </a:prstGeom>
                <a:solidFill>
                  <a:schemeClr val="folHlink"/>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22" name="Oval 34">
                  <a:extLst>
                    <a:ext uri="{FF2B5EF4-FFF2-40B4-BE49-F238E27FC236}">
                      <a16:creationId xmlns:a16="http://schemas.microsoft.com/office/drawing/2014/main" id="{5F6DA86F-5CE1-D8AE-1B8E-4ABB5A64CE26}"/>
                    </a:ext>
                  </a:extLst>
                </p:cNvPr>
                <p:cNvSpPr>
                  <a:spLocks noChangeArrowheads="1"/>
                </p:cNvSpPr>
                <p:nvPr/>
              </p:nvSpPr>
              <p:spPr bwMode="auto">
                <a:xfrm>
                  <a:off x="930" y="1480"/>
                  <a:ext cx="4143" cy="2085"/>
                </a:xfrm>
                <a:prstGeom prst="ellipse">
                  <a:avLst/>
                </a:prstGeom>
                <a:gradFill rotWithShape="1">
                  <a:gsLst>
                    <a:gs pos="0">
                      <a:schemeClr val="folHlink"/>
                    </a:gs>
                    <a:gs pos="100000">
                      <a:schemeClr val="bg1"/>
                    </a:gs>
                  </a:gsLst>
                  <a:lin ang="540000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grpSp>
          <p:sp>
            <p:nvSpPr>
              <p:cNvPr id="19" name="Oval 35">
                <a:extLst>
                  <a:ext uri="{FF2B5EF4-FFF2-40B4-BE49-F238E27FC236}">
                    <a16:creationId xmlns:a16="http://schemas.microsoft.com/office/drawing/2014/main" id="{A369D4AA-B525-5CC4-0CAB-6681F80C3D00}"/>
                  </a:ext>
                </a:extLst>
              </p:cNvPr>
              <p:cNvSpPr>
                <a:spLocks noChangeArrowheads="1"/>
              </p:cNvSpPr>
              <p:nvPr/>
            </p:nvSpPr>
            <p:spPr bwMode="auto">
              <a:xfrm flipH="1">
                <a:off x="2427" y="3208"/>
                <a:ext cx="953" cy="795"/>
              </a:xfrm>
              <a:prstGeom prst="ellipse">
                <a:avLst/>
              </a:prstGeom>
              <a:solidFill>
                <a:schemeClr val="accent1"/>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a:endParaRPr lang="en-US" sz="2000" b="1">
                  <a:solidFill>
                    <a:schemeClr val="bg1"/>
                  </a:solidFill>
                </a:endParaRPr>
              </a:p>
            </p:txBody>
          </p:sp>
          <p:sp>
            <p:nvSpPr>
              <p:cNvPr id="20" name="Oval 36">
                <a:extLst>
                  <a:ext uri="{FF2B5EF4-FFF2-40B4-BE49-F238E27FC236}">
                    <a16:creationId xmlns:a16="http://schemas.microsoft.com/office/drawing/2014/main" id="{8ED072F0-BE4D-BEB1-0ADE-E07D7DE4EA7F}"/>
                  </a:ext>
                </a:extLst>
              </p:cNvPr>
              <p:cNvSpPr>
                <a:spLocks noChangeArrowheads="1"/>
              </p:cNvSpPr>
              <p:nvPr/>
            </p:nvSpPr>
            <p:spPr bwMode="auto">
              <a:xfrm flipH="1">
                <a:off x="2504" y="3229"/>
                <a:ext cx="782" cy="610"/>
              </a:xfrm>
              <a:prstGeom prst="ellipse">
                <a:avLst/>
              </a:prstGeom>
              <a:gradFill rotWithShape="1">
                <a:gsLst>
                  <a:gs pos="0">
                    <a:schemeClr val="accent1">
                      <a:gamma/>
                      <a:tint val="42353"/>
                      <a:invGamma/>
                    </a:schemeClr>
                  </a:gs>
                  <a:gs pos="100000">
                    <a:schemeClr val="accent1">
                      <a:alpha val="37000"/>
                    </a:schemeClr>
                  </a:gs>
                </a:gsLst>
                <a:lin ang="540000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a:endParaRPr lang="en-US" sz="2000" b="1">
                  <a:solidFill>
                    <a:schemeClr val="bg1"/>
                  </a:solidFill>
                </a:endParaRPr>
              </a:p>
            </p:txBody>
          </p:sp>
        </p:grpSp>
        <p:sp>
          <p:nvSpPr>
            <p:cNvPr id="17" name="Rectangle 37">
              <a:extLst>
                <a:ext uri="{FF2B5EF4-FFF2-40B4-BE49-F238E27FC236}">
                  <a16:creationId xmlns:a16="http://schemas.microsoft.com/office/drawing/2014/main" id="{C5555950-15FB-584D-6C31-BEAEA0FC11C2}"/>
                </a:ext>
              </a:extLst>
            </p:cNvPr>
            <p:cNvSpPr>
              <a:spLocks noChangeArrowheads="1"/>
            </p:cNvSpPr>
            <p:nvPr/>
          </p:nvSpPr>
          <p:spPr bwMode="auto">
            <a:xfrm>
              <a:off x="1290" y="1504"/>
              <a:ext cx="771" cy="70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p>
              <a:pPr algn="ctr"/>
              <a:r>
                <a:rPr lang="en-US" altLang="ko-KR" sz="2000" b="1" baseline="-25000" dirty="0">
                  <a:solidFill>
                    <a:schemeClr val="bg1"/>
                  </a:solidFill>
                  <a:ea typeface="굴림" charset="-127"/>
                </a:rPr>
                <a:t>Cleaning, Preparing and Exploring</a:t>
              </a:r>
            </a:p>
            <a:p>
              <a:pPr algn="ctr"/>
              <a:r>
                <a:rPr lang="en-US" altLang="ko-KR" sz="2000" b="1" baseline="-25000" dirty="0">
                  <a:solidFill>
                    <a:schemeClr val="bg1"/>
                  </a:solidFill>
                  <a:ea typeface="굴림" charset="-127"/>
                </a:rPr>
                <a:t> the Data</a:t>
              </a:r>
              <a:endParaRPr lang="en-US" sz="2000" b="1" baseline="-25000" dirty="0">
                <a:solidFill>
                  <a:schemeClr val="bg1"/>
                </a:solidFill>
              </a:endParaRPr>
            </a:p>
          </p:txBody>
        </p:sp>
      </p:grpSp>
      <p:grpSp>
        <p:nvGrpSpPr>
          <p:cNvPr id="25" name="Group 30">
            <a:extLst>
              <a:ext uri="{FF2B5EF4-FFF2-40B4-BE49-F238E27FC236}">
                <a16:creationId xmlns:a16="http://schemas.microsoft.com/office/drawing/2014/main" id="{DFBD8724-A888-6E9F-C38E-A25835ACB11C}"/>
              </a:ext>
            </a:extLst>
          </p:cNvPr>
          <p:cNvGrpSpPr>
            <a:grpSpLocks/>
          </p:cNvGrpSpPr>
          <p:nvPr/>
        </p:nvGrpSpPr>
        <p:grpSpPr bwMode="auto">
          <a:xfrm>
            <a:off x="4694510" y="1637673"/>
            <a:ext cx="1800225" cy="1576387"/>
            <a:chOff x="1111" y="1394"/>
            <a:chExt cx="1134" cy="993"/>
          </a:xfrm>
        </p:grpSpPr>
        <p:grpSp>
          <p:nvGrpSpPr>
            <p:cNvPr id="26" name="Group 31">
              <a:extLst>
                <a:ext uri="{FF2B5EF4-FFF2-40B4-BE49-F238E27FC236}">
                  <a16:creationId xmlns:a16="http://schemas.microsoft.com/office/drawing/2014/main" id="{ECAFE729-FE2C-5D4D-5479-BEBE0A6EB438}"/>
                </a:ext>
              </a:extLst>
            </p:cNvPr>
            <p:cNvGrpSpPr>
              <a:grpSpLocks/>
            </p:cNvGrpSpPr>
            <p:nvPr/>
          </p:nvGrpSpPr>
          <p:grpSpPr bwMode="auto">
            <a:xfrm>
              <a:off x="1111" y="1394"/>
              <a:ext cx="1134" cy="993"/>
              <a:chOff x="2336" y="3117"/>
              <a:chExt cx="1134" cy="993"/>
            </a:xfrm>
          </p:grpSpPr>
          <p:grpSp>
            <p:nvGrpSpPr>
              <p:cNvPr id="28" name="Group 32">
                <a:extLst>
                  <a:ext uri="{FF2B5EF4-FFF2-40B4-BE49-F238E27FC236}">
                    <a16:creationId xmlns:a16="http://schemas.microsoft.com/office/drawing/2014/main" id="{491AB631-4BC3-C7B9-2423-CEC1910A0E28}"/>
                  </a:ext>
                </a:extLst>
              </p:cNvPr>
              <p:cNvGrpSpPr>
                <a:grpSpLocks/>
              </p:cNvGrpSpPr>
              <p:nvPr/>
            </p:nvGrpSpPr>
            <p:grpSpPr bwMode="auto">
              <a:xfrm>
                <a:off x="2336" y="3117"/>
                <a:ext cx="1134" cy="993"/>
                <a:chOff x="868" y="1477"/>
                <a:chExt cx="4251" cy="2141"/>
              </a:xfrm>
            </p:grpSpPr>
            <p:sp>
              <p:nvSpPr>
                <p:cNvPr id="31" name="Oval 33">
                  <a:extLst>
                    <a:ext uri="{FF2B5EF4-FFF2-40B4-BE49-F238E27FC236}">
                      <a16:creationId xmlns:a16="http://schemas.microsoft.com/office/drawing/2014/main" id="{638DF186-E9EF-36CA-80E1-F4DBECFC93A0}"/>
                    </a:ext>
                  </a:extLst>
                </p:cNvPr>
                <p:cNvSpPr>
                  <a:spLocks noChangeArrowheads="1"/>
                </p:cNvSpPr>
                <p:nvPr/>
              </p:nvSpPr>
              <p:spPr bwMode="auto">
                <a:xfrm>
                  <a:off x="868" y="1477"/>
                  <a:ext cx="4251" cy="2141"/>
                </a:xfrm>
                <a:prstGeom prst="ellipse">
                  <a:avLst/>
                </a:prstGeom>
                <a:solidFill>
                  <a:schemeClr val="folHlink"/>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32" name="Oval 34">
                  <a:extLst>
                    <a:ext uri="{FF2B5EF4-FFF2-40B4-BE49-F238E27FC236}">
                      <a16:creationId xmlns:a16="http://schemas.microsoft.com/office/drawing/2014/main" id="{5D3BBCC5-4729-5784-A3E6-B048B6E4B700}"/>
                    </a:ext>
                  </a:extLst>
                </p:cNvPr>
                <p:cNvSpPr>
                  <a:spLocks noChangeArrowheads="1"/>
                </p:cNvSpPr>
                <p:nvPr/>
              </p:nvSpPr>
              <p:spPr bwMode="auto">
                <a:xfrm>
                  <a:off x="930" y="1480"/>
                  <a:ext cx="4143" cy="2085"/>
                </a:xfrm>
                <a:prstGeom prst="ellipse">
                  <a:avLst/>
                </a:prstGeom>
                <a:gradFill rotWithShape="1">
                  <a:gsLst>
                    <a:gs pos="0">
                      <a:schemeClr val="folHlink"/>
                    </a:gs>
                    <a:gs pos="100000">
                      <a:schemeClr val="bg1"/>
                    </a:gs>
                  </a:gsLst>
                  <a:lin ang="540000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grpSp>
          <p:sp>
            <p:nvSpPr>
              <p:cNvPr id="29" name="Oval 35">
                <a:extLst>
                  <a:ext uri="{FF2B5EF4-FFF2-40B4-BE49-F238E27FC236}">
                    <a16:creationId xmlns:a16="http://schemas.microsoft.com/office/drawing/2014/main" id="{24511669-4917-94EE-4D5A-0D80D698D173}"/>
                  </a:ext>
                </a:extLst>
              </p:cNvPr>
              <p:cNvSpPr>
                <a:spLocks noChangeArrowheads="1"/>
              </p:cNvSpPr>
              <p:nvPr/>
            </p:nvSpPr>
            <p:spPr bwMode="auto">
              <a:xfrm flipH="1">
                <a:off x="2427" y="3208"/>
                <a:ext cx="953" cy="795"/>
              </a:xfrm>
              <a:prstGeom prst="ellipse">
                <a:avLst/>
              </a:prstGeom>
              <a:solidFill>
                <a:schemeClr val="accent1"/>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a:endParaRPr lang="en-US" sz="2000" b="1">
                  <a:solidFill>
                    <a:schemeClr val="bg1"/>
                  </a:solidFill>
                </a:endParaRPr>
              </a:p>
            </p:txBody>
          </p:sp>
          <p:sp>
            <p:nvSpPr>
              <p:cNvPr id="30" name="Oval 36">
                <a:extLst>
                  <a:ext uri="{FF2B5EF4-FFF2-40B4-BE49-F238E27FC236}">
                    <a16:creationId xmlns:a16="http://schemas.microsoft.com/office/drawing/2014/main" id="{8327745D-231D-947E-96BC-C18C8C3D9FC3}"/>
                  </a:ext>
                </a:extLst>
              </p:cNvPr>
              <p:cNvSpPr>
                <a:spLocks noChangeArrowheads="1"/>
              </p:cNvSpPr>
              <p:nvPr/>
            </p:nvSpPr>
            <p:spPr bwMode="auto">
              <a:xfrm flipH="1">
                <a:off x="2515" y="3229"/>
                <a:ext cx="771" cy="522"/>
              </a:xfrm>
              <a:prstGeom prst="ellipse">
                <a:avLst/>
              </a:prstGeom>
              <a:gradFill rotWithShape="1">
                <a:gsLst>
                  <a:gs pos="0">
                    <a:schemeClr val="accent1">
                      <a:gamma/>
                      <a:tint val="42353"/>
                      <a:invGamma/>
                    </a:schemeClr>
                  </a:gs>
                  <a:gs pos="100000">
                    <a:schemeClr val="accent1">
                      <a:alpha val="37000"/>
                    </a:schemeClr>
                  </a:gs>
                </a:gsLst>
                <a:lin ang="540000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a:endParaRPr lang="en-US" sz="2000" b="1" dirty="0">
                  <a:solidFill>
                    <a:schemeClr val="bg1"/>
                  </a:solidFill>
                </a:endParaRPr>
              </a:p>
            </p:txBody>
          </p:sp>
        </p:grpSp>
        <p:sp>
          <p:nvSpPr>
            <p:cNvPr id="27" name="Rectangle 37">
              <a:extLst>
                <a:ext uri="{FF2B5EF4-FFF2-40B4-BE49-F238E27FC236}">
                  <a16:creationId xmlns:a16="http://schemas.microsoft.com/office/drawing/2014/main" id="{A539CDED-F332-52B5-3E1D-741C1CDE525E}"/>
                </a:ext>
              </a:extLst>
            </p:cNvPr>
            <p:cNvSpPr>
              <a:spLocks noChangeArrowheads="1"/>
            </p:cNvSpPr>
            <p:nvPr/>
          </p:nvSpPr>
          <p:spPr bwMode="auto">
            <a:xfrm>
              <a:off x="1245" y="1551"/>
              <a:ext cx="881" cy="52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p>
              <a:pPr algn="ctr"/>
              <a:r>
                <a:rPr lang="en-US" altLang="ko-KR" sz="2400" b="1" baseline="-25000" dirty="0">
                  <a:solidFill>
                    <a:schemeClr val="bg1"/>
                  </a:solidFill>
                  <a:ea typeface="굴림" charset="-127"/>
                </a:rPr>
                <a:t>Visualizing Database</a:t>
              </a:r>
              <a:br>
                <a:rPr lang="en-US" altLang="ko-KR" sz="2400" b="1" baseline="-25000" dirty="0">
                  <a:solidFill>
                    <a:schemeClr val="bg1"/>
                  </a:solidFill>
                  <a:ea typeface="굴림" charset="-127"/>
                </a:rPr>
              </a:br>
              <a:endParaRPr lang="en-US" altLang="ko-KR" sz="2400" b="1" baseline="-25000" dirty="0">
                <a:solidFill>
                  <a:schemeClr val="bg1"/>
                </a:solidFill>
                <a:ea typeface="굴림" charset="-127"/>
              </a:endParaRPr>
            </a:p>
          </p:txBody>
        </p:sp>
      </p:grpSp>
      <p:grpSp>
        <p:nvGrpSpPr>
          <p:cNvPr id="44" name="Group 30">
            <a:extLst>
              <a:ext uri="{FF2B5EF4-FFF2-40B4-BE49-F238E27FC236}">
                <a16:creationId xmlns:a16="http://schemas.microsoft.com/office/drawing/2014/main" id="{292FB41C-8294-B53D-61C4-FCCAEECD5A40}"/>
              </a:ext>
            </a:extLst>
          </p:cNvPr>
          <p:cNvGrpSpPr>
            <a:grpSpLocks/>
          </p:cNvGrpSpPr>
          <p:nvPr/>
        </p:nvGrpSpPr>
        <p:grpSpPr bwMode="auto">
          <a:xfrm>
            <a:off x="6745911" y="1637673"/>
            <a:ext cx="1800225" cy="1576387"/>
            <a:chOff x="1111" y="1394"/>
            <a:chExt cx="1134" cy="993"/>
          </a:xfrm>
        </p:grpSpPr>
        <p:grpSp>
          <p:nvGrpSpPr>
            <p:cNvPr id="45" name="Group 31">
              <a:extLst>
                <a:ext uri="{FF2B5EF4-FFF2-40B4-BE49-F238E27FC236}">
                  <a16:creationId xmlns:a16="http://schemas.microsoft.com/office/drawing/2014/main" id="{E0CF35A5-58A2-35AB-C57A-E4BA91A0BB48}"/>
                </a:ext>
              </a:extLst>
            </p:cNvPr>
            <p:cNvGrpSpPr>
              <a:grpSpLocks/>
            </p:cNvGrpSpPr>
            <p:nvPr/>
          </p:nvGrpSpPr>
          <p:grpSpPr bwMode="auto">
            <a:xfrm>
              <a:off x="1111" y="1394"/>
              <a:ext cx="1134" cy="993"/>
              <a:chOff x="2336" y="3117"/>
              <a:chExt cx="1134" cy="993"/>
            </a:xfrm>
          </p:grpSpPr>
          <p:grpSp>
            <p:nvGrpSpPr>
              <p:cNvPr id="47" name="Group 32">
                <a:extLst>
                  <a:ext uri="{FF2B5EF4-FFF2-40B4-BE49-F238E27FC236}">
                    <a16:creationId xmlns:a16="http://schemas.microsoft.com/office/drawing/2014/main" id="{47B47340-C189-43E2-1615-7A43C76395CC}"/>
                  </a:ext>
                </a:extLst>
              </p:cNvPr>
              <p:cNvGrpSpPr>
                <a:grpSpLocks/>
              </p:cNvGrpSpPr>
              <p:nvPr/>
            </p:nvGrpSpPr>
            <p:grpSpPr bwMode="auto">
              <a:xfrm>
                <a:off x="2336" y="3117"/>
                <a:ext cx="1134" cy="993"/>
                <a:chOff x="868" y="1477"/>
                <a:chExt cx="4251" cy="2141"/>
              </a:xfrm>
            </p:grpSpPr>
            <p:sp>
              <p:nvSpPr>
                <p:cNvPr id="50" name="Oval 33">
                  <a:extLst>
                    <a:ext uri="{FF2B5EF4-FFF2-40B4-BE49-F238E27FC236}">
                      <a16:creationId xmlns:a16="http://schemas.microsoft.com/office/drawing/2014/main" id="{8B169D37-B043-2C9C-CBEB-A1267080F74E}"/>
                    </a:ext>
                  </a:extLst>
                </p:cNvPr>
                <p:cNvSpPr>
                  <a:spLocks noChangeArrowheads="1"/>
                </p:cNvSpPr>
                <p:nvPr/>
              </p:nvSpPr>
              <p:spPr bwMode="auto">
                <a:xfrm>
                  <a:off x="868" y="1477"/>
                  <a:ext cx="4251" cy="2141"/>
                </a:xfrm>
                <a:prstGeom prst="ellipse">
                  <a:avLst/>
                </a:prstGeom>
                <a:solidFill>
                  <a:schemeClr val="folHlink"/>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51" name="Oval 34">
                  <a:extLst>
                    <a:ext uri="{FF2B5EF4-FFF2-40B4-BE49-F238E27FC236}">
                      <a16:creationId xmlns:a16="http://schemas.microsoft.com/office/drawing/2014/main" id="{7CF4AE8E-9DC9-8080-6200-54F28A1E52E8}"/>
                    </a:ext>
                  </a:extLst>
                </p:cNvPr>
                <p:cNvSpPr>
                  <a:spLocks noChangeArrowheads="1"/>
                </p:cNvSpPr>
                <p:nvPr/>
              </p:nvSpPr>
              <p:spPr bwMode="auto">
                <a:xfrm>
                  <a:off x="930" y="1480"/>
                  <a:ext cx="4143" cy="2085"/>
                </a:xfrm>
                <a:prstGeom prst="ellipse">
                  <a:avLst/>
                </a:prstGeom>
                <a:gradFill rotWithShape="1">
                  <a:gsLst>
                    <a:gs pos="0">
                      <a:schemeClr val="folHlink"/>
                    </a:gs>
                    <a:gs pos="100000">
                      <a:schemeClr val="bg1"/>
                    </a:gs>
                  </a:gsLst>
                  <a:lin ang="540000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grpSp>
          <p:sp>
            <p:nvSpPr>
              <p:cNvPr id="48" name="Oval 35">
                <a:extLst>
                  <a:ext uri="{FF2B5EF4-FFF2-40B4-BE49-F238E27FC236}">
                    <a16:creationId xmlns:a16="http://schemas.microsoft.com/office/drawing/2014/main" id="{7607C0CB-8CA2-7CCE-A53C-005C41D9BA79}"/>
                  </a:ext>
                </a:extLst>
              </p:cNvPr>
              <p:cNvSpPr>
                <a:spLocks noChangeArrowheads="1"/>
              </p:cNvSpPr>
              <p:nvPr/>
            </p:nvSpPr>
            <p:spPr bwMode="auto">
              <a:xfrm flipH="1">
                <a:off x="2427" y="3208"/>
                <a:ext cx="953" cy="795"/>
              </a:xfrm>
              <a:prstGeom prst="ellipse">
                <a:avLst/>
              </a:prstGeom>
              <a:solidFill>
                <a:schemeClr val="accent1"/>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a:endParaRPr lang="en-US" sz="2000" b="1">
                  <a:solidFill>
                    <a:schemeClr val="bg1"/>
                  </a:solidFill>
                </a:endParaRPr>
              </a:p>
            </p:txBody>
          </p:sp>
          <p:sp>
            <p:nvSpPr>
              <p:cNvPr id="49" name="Oval 36">
                <a:extLst>
                  <a:ext uri="{FF2B5EF4-FFF2-40B4-BE49-F238E27FC236}">
                    <a16:creationId xmlns:a16="http://schemas.microsoft.com/office/drawing/2014/main" id="{E3E6BD74-9FF3-02F7-17F4-193E84DCAB75}"/>
                  </a:ext>
                </a:extLst>
              </p:cNvPr>
              <p:cNvSpPr>
                <a:spLocks noChangeArrowheads="1"/>
              </p:cNvSpPr>
              <p:nvPr/>
            </p:nvSpPr>
            <p:spPr bwMode="auto">
              <a:xfrm flipH="1">
                <a:off x="2515" y="3219"/>
                <a:ext cx="771" cy="522"/>
              </a:xfrm>
              <a:prstGeom prst="ellipse">
                <a:avLst/>
              </a:prstGeom>
              <a:gradFill rotWithShape="1">
                <a:gsLst>
                  <a:gs pos="0">
                    <a:schemeClr val="accent1">
                      <a:gamma/>
                      <a:tint val="42353"/>
                      <a:invGamma/>
                    </a:schemeClr>
                  </a:gs>
                  <a:gs pos="100000">
                    <a:schemeClr val="accent1">
                      <a:alpha val="37000"/>
                    </a:schemeClr>
                  </a:gs>
                </a:gsLst>
                <a:lin ang="540000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a:r>
                  <a:rPr lang="en-US" sz="2000" b="1" dirty="0" err="1">
                    <a:solidFill>
                      <a:schemeClr val="bg1"/>
                    </a:solidFill>
                  </a:rPr>
                  <a:t>DataBase</a:t>
                </a:r>
                <a:endParaRPr lang="en-US" sz="2000" b="1" dirty="0">
                  <a:solidFill>
                    <a:schemeClr val="bg1"/>
                  </a:solidFill>
                </a:endParaRPr>
              </a:p>
            </p:txBody>
          </p:sp>
        </p:grpSp>
        <p:sp>
          <p:nvSpPr>
            <p:cNvPr id="46" name="Rectangle 37">
              <a:extLst>
                <a:ext uri="{FF2B5EF4-FFF2-40B4-BE49-F238E27FC236}">
                  <a16:creationId xmlns:a16="http://schemas.microsoft.com/office/drawing/2014/main" id="{909F80B3-D21A-8E56-C8C5-F64A6309C07C}"/>
                </a:ext>
              </a:extLst>
            </p:cNvPr>
            <p:cNvSpPr>
              <a:spLocks noChangeArrowheads="1"/>
            </p:cNvSpPr>
            <p:nvPr/>
          </p:nvSpPr>
          <p:spPr bwMode="auto">
            <a:xfrm>
              <a:off x="1290" y="1504"/>
              <a:ext cx="771" cy="18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p>
              <a:pPr algn="ctr"/>
              <a:endParaRPr lang="en-US" sz="2000" b="1" baseline="-25000" dirty="0">
                <a:solidFill>
                  <a:schemeClr val="bg1"/>
                </a:solidFill>
              </a:endParaRPr>
            </a:p>
          </p:txBody>
        </p:sp>
      </p:grpSp>
      <p:pic>
        <p:nvPicPr>
          <p:cNvPr id="3" name="Picture 2" descr="A picture containing whiteboard&#10;&#10;Description automatically generated">
            <a:extLst>
              <a:ext uri="{FF2B5EF4-FFF2-40B4-BE49-F238E27FC236}">
                <a16:creationId xmlns:a16="http://schemas.microsoft.com/office/drawing/2014/main" id="{42004C7E-3A2C-FAD8-B51C-958ABCFED00C}"/>
              </a:ext>
            </a:extLst>
          </p:cNvPr>
          <p:cNvPicPr>
            <a:picLocks noChangeAspect="1"/>
          </p:cNvPicPr>
          <p:nvPr/>
        </p:nvPicPr>
        <p:blipFill>
          <a:blip r:embed="rId3">
            <a:extLst>
              <a:ext uri="{BEBA8EAE-BF5A-486C-A8C5-ECC9F3942E4B}">
                <a14:imgProps xmlns:a14="http://schemas.microsoft.com/office/drawing/2010/main">
                  <a14:imgLayer r:embed="rId4">
                    <a14:imgEffect>
                      <a14:backgroundRemoval t="9949" b="97147" l="8400" r="96600">
                        <a14:foregroundMark x1="9150" y1="65764" x2="17050" y2="66862"/>
                        <a14:foregroundMark x1="8400" y1="61887" x2="12150" y2="62399"/>
                        <a14:foregroundMark x1="64650" y1="69568" x2="95550" y2="91149"/>
                        <a14:foregroundMark x1="95550" y1="91149" x2="78600" y2="97732"/>
                        <a14:foregroundMark x1="78600" y1="97732" x2="95700" y2="95830"/>
                        <a14:foregroundMark x1="95700" y1="95830" x2="83900" y2="79151"/>
                        <a14:foregroundMark x1="64250" y1="63570" x2="64250" y2="68983"/>
                        <a14:foregroundMark x1="64650" y1="64813" x2="64650" y2="68983"/>
                        <a14:foregroundMark x1="64650" y1="67813" x2="64250" y2="64813"/>
                        <a14:foregroundMark x1="94950" y1="86979" x2="96600" y2="97147"/>
                        <a14:foregroundMark x1="95800" y1="89978" x2="96600" y2="97147"/>
                        <a14:backgroundMark x1="4650" y1="75055" x2="4650" y2="75055"/>
                      </a14:backgroundRemoval>
                    </a14:imgEffect>
                  </a14:imgLayer>
                </a14:imgProps>
              </a:ext>
              <a:ext uri="{28A0092B-C50C-407E-A947-70E740481C1C}">
                <a14:useLocalDpi xmlns:a14="http://schemas.microsoft.com/office/drawing/2010/main" val="0"/>
              </a:ext>
            </a:extLst>
          </a:blip>
          <a:stretch>
            <a:fillRect/>
          </a:stretch>
        </p:blipFill>
        <p:spPr>
          <a:xfrm>
            <a:off x="646112" y="4593129"/>
            <a:ext cx="3073711" cy="2099345"/>
          </a:xfrm>
          <a:prstGeom prst="rect">
            <a:avLst/>
          </a:prstGeom>
        </p:spPr>
      </p:pic>
    </p:spTree>
  </p:cSld>
  <p:clrMapOvr>
    <a:masterClrMapping/>
  </p:clrMapOvr>
</p:sld>
</file>

<file path=ppt/theme/theme1.xml><?xml version="1.0" encoding="utf-8"?>
<a:theme xmlns:a="http://schemas.openxmlformats.org/drawingml/2006/main" name="template">
  <a:themeElements>
    <a:clrScheme name="">
      <a:dk1>
        <a:srgbClr val="1C1C1C"/>
      </a:dk1>
      <a:lt1>
        <a:srgbClr val="FFFFFF"/>
      </a:lt1>
      <a:dk2>
        <a:srgbClr val="4D4D4D"/>
      </a:dk2>
      <a:lt2>
        <a:srgbClr val="1D1D1D"/>
      </a:lt2>
      <a:accent1>
        <a:srgbClr val="494949"/>
      </a:accent1>
      <a:accent2>
        <a:srgbClr val="FF9000"/>
      </a:accent2>
      <a:accent3>
        <a:srgbClr val="FFFFFF"/>
      </a:accent3>
      <a:accent4>
        <a:srgbClr val="161616"/>
      </a:accent4>
      <a:accent5>
        <a:srgbClr val="B1B1B1"/>
      </a:accent5>
      <a:accent6>
        <a:srgbClr val="E78200"/>
      </a:accent6>
      <a:hlink>
        <a:srgbClr val="BDBDBD"/>
      </a:hlink>
      <a:folHlink>
        <a:srgbClr val="DDDDDD"/>
      </a:folHlink>
    </a:clrScheme>
    <a:fontScheme name="template">
      <a:majorFont>
        <a:latin typeface="Futura LT Book"/>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raClrScheme>
      <a:clrScheme name="template 1">
        <a:dk1>
          <a:srgbClr val="4D4D4D"/>
        </a:dk1>
        <a:lt1>
          <a:srgbClr val="FFFFFF"/>
        </a:lt1>
        <a:dk2>
          <a:srgbClr val="4D4D4D"/>
        </a:dk2>
        <a:lt2>
          <a:srgbClr val="11163C"/>
        </a:lt2>
        <a:accent1>
          <a:srgbClr val="212B53"/>
        </a:accent1>
        <a:accent2>
          <a:srgbClr val="364481"/>
        </a:accent2>
        <a:accent3>
          <a:srgbClr val="FFFFFF"/>
        </a:accent3>
        <a:accent4>
          <a:srgbClr val="404040"/>
        </a:accent4>
        <a:accent5>
          <a:srgbClr val="ABACB3"/>
        </a:accent5>
        <a:accent6>
          <a:srgbClr val="303D74"/>
        </a:accent6>
        <a:hlink>
          <a:srgbClr val="3E4985"/>
        </a:hlink>
        <a:folHlink>
          <a:srgbClr val="DDDDDD"/>
        </a:folHlink>
      </a:clrScheme>
      <a:clrMap bg1="lt1" tx1="dk1" bg2="lt2" tx2="dk2" accent1="accent1" accent2="accent2" accent3="accent3" accent4="accent4" accent5="accent5" accent6="accent6" hlink="hlink" folHlink="folHlink"/>
    </a:extraClrScheme>
    <a:extraClrScheme>
      <a:clrScheme name="template 2">
        <a:dk1>
          <a:srgbClr val="4D4D4D"/>
        </a:dk1>
        <a:lt1>
          <a:srgbClr val="FFFFFF"/>
        </a:lt1>
        <a:dk2>
          <a:srgbClr val="4D4D4D"/>
        </a:dk2>
        <a:lt2>
          <a:srgbClr val="0D254C"/>
        </a:lt2>
        <a:accent1>
          <a:srgbClr val="1F3F6F"/>
        </a:accent1>
        <a:accent2>
          <a:srgbClr val="3C68A2"/>
        </a:accent2>
        <a:accent3>
          <a:srgbClr val="FFFFFF"/>
        </a:accent3>
        <a:accent4>
          <a:srgbClr val="404040"/>
        </a:accent4>
        <a:accent5>
          <a:srgbClr val="ABAFBB"/>
        </a:accent5>
        <a:accent6>
          <a:srgbClr val="355E92"/>
        </a:accent6>
        <a:hlink>
          <a:srgbClr val="285290"/>
        </a:hlink>
        <a:folHlink>
          <a:srgbClr val="DDDDDD"/>
        </a:folHlink>
      </a:clrScheme>
      <a:clrMap bg1="lt1" tx1="dk1" bg2="lt2" tx2="dk2" accent1="accent1" accent2="accent2" accent3="accent3" accent4="accent4" accent5="accent5" accent6="accent6" hlink="hlink" folHlink="folHlink"/>
    </a:extraClrScheme>
    <a:extraClrScheme>
      <a:clrScheme name="template 3">
        <a:dk1>
          <a:srgbClr val="4D4D4D"/>
        </a:dk1>
        <a:lt1>
          <a:srgbClr val="FFFFFF"/>
        </a:lt1>
        <a:dk2>
          <a:srgbClr val="4D4D4D"/>
        </a:dk2>
        <a:lt2>
          <a:srgbClr val="363B45"/>
        </a:lt2>
        <a:accent1>
          <a:srgbClr val="A99D9B"/>
        </a:accent1>
        <a:accent2>
          <a:srgbClr val="565A66"/>
        </a:accent2>
        <a:accent3>
          <a:srgbClr val="FFFFFF"/>
        </a:accent3>
        <a:accent4>
          <a:srgbClr val="404040"/>
        </a:accent4>
        <a:accent5>
          <a:srgbClr val="D1CCCB"/>
        </a:accent5>
        <a:accent6>
          <a:srgbClr val="4D515C"/>
        </a:accent6>
        <a:hlink>
          <a:srgbClr val="927154"/>
        </a:hlink>
        <a:folHlink>
          <a:srgbClr val="DDDDDD"/>
        </a:folHlink>
      </a:clrScheme>
      <a:clrMap bg1="lt1" tx1="dk1" bg2="lt2" tx2="dk2" accent1="accent1" accent2="accent2" accent3="accent3" accent4="accent4" accent5="accent5" accent6="accent6" hlink="hlink" folHlink="folHlink"/>
    </a:extraClrScheme>
    <a:extraClrScheme>
      <a:clrScheme name="template 4">
        <a:dk1>
          <a:srgbClr val="4D4D4D"/>
        </a:dk1>
        <a:lt1>
          <a:srgbClr val="FFFFFF"/>
        </a:lt1>
        <a:dk2>
          <a:srgbClr val="4D4D4D"/>
        </a:dk2>
        <a:lt2>
          <a:srgbClr val="40494F"/>
        </a:lt2>
        <a:accent1>
          <a:srgbClr val="6D7D8A"/>
        </a:accent1>
        <a:accent2>
          <a:srgbClr val="A7A7A7"/>
        </a:accent2>
        <a:accent3>
          <a:srgbClr val="FFFFFF"/>
        </a:accent3>
        <a:accent4>
          <a:srgbClr val="404040"/>
        </a:accent4>
        <a:accent5>
          <a:srgbClr val="BABFC4"/>
        </a:accent5>
        <a:accent6>
          <a:srgbClr val="979797"/>
        </a:accent6>
        <a:hlink>
          <a:srgbClr val="828282"/>
        </a:hlink>
        <a:folHlink>
          <a:srgbClr val="DDDDDD"/>
        </a:folHlink>
      </a:clrScheme>
      <a:clrMap bg1="lt1" tx1="dk1" bg2="lt2" tx2="dk2" accent1="accent1" accent2="accent2" accent3="accent3" accent4="accent4" accent5="accent5" accent6="accent6" hlink="hlink" folHlink="folHlink"/>
    </a:extraClrScheme>
    <a:extraClrScheme>
      <a:clrScheme name="template 5">
        <a:dk1>
          <a:srgbClr val="4D4D4D"/>
        </a:dk1>
        <a:lt1>
          <a:srgbClr val="FFFFFF"/>
        </a:lt1>
        <a:dk2>
          <a:srgbClr val="4D4D4D"/>
        </a:dk2>
        <a:lt2>
          <a:srgbClr val="454D52"/>
        </a:lt2>
        <a:accent1>
          <a:srgbClr val="7D8B97"/>
        </a:accent1>
        <a:accent2>
          <a:srgbClr val="CBCBCB"/>
        </a:accent2>
        <a:accent3>
          <a:srgbClr val="FFFFFF"/>
        </a:accent3>
        <a:accent4>
          <a:srgbClr val="404040"/>
        </a:accent4>
        <a:accent5>
          <a:srgbClr val="BFC4C9"/>
        </a:accent5>
        <a:accent6>
          <a:srgbClr val="B8B8B8"/>
        </a:accent6>
        <a:hlink>
          <a:srgbClr val="515869"/>
        </a:hlink>
        <a:folHlink>
          <a:srgbClr val="DDDDDD"/>
        </a:folHlink>
      </a:clrScheme>
      <a:clrMap bg1="lt1" tx1="dk1" bg2="lt2" tx2="dk2" accent1="accent1" accent2="accent2" accent3="accent3" accent4="accent4" accent5="accent5" accent6="accent6" hlink="hlink" folHlink="folHlink"/>
    </a:extraClrScheme>
    <a:extraClrScheme>
      <a:clrScheme name="template 6">
        <a:dk1>
          <a:srgbClr val="4D4D4D"/>
        </a:dk1>
        <a:lt1>
          <a:srgbClr val="FFFFFF"/>
        </a:lt1>
        <a:dk2>
          <a:srgbClr val="4D4D4D"/>
        </a:dk2>
        <a:lt2>
          <a:srgbClr val="393939"/>
        </a:lt2>
        <a:accent1>
          <a:srgbClr val="858585"/>
        </a:accent1>
        <a:accent2>
          <a:srgbClr val="939393"/>
        </a:accent2>
        <a:accent3>
          <a:srgbClr val="FFFFFF"/>
        </a:accent3>
        <a:accent4>
          <a:srgbClr val="404040"/>
        </a:accent4>
        <a:accent5>
          <a:srgbClr val="C2C2C2"/>
        </a:accent5>
        <a:accent6>
          <a:srgbClr val="858585"/>
        </a:accent6>
        <a:hlink>
          <a:srgbClr val="696969"/>
        </a:hlink>
        <a:folHlink>
          <a:srgbClr val="DDDDDD"/>
        </a:folHlink>
      </a:clrScheme>
      <a:clrMap bg1="lt1" tx1="dk1" bg2="lt2" tx2="dk2" accent1="accent1" accent2="accent2" accent3="accent3" accent4="accent4" accent5="accent5" accent6="accent6" hlink="hlink" folHlink="folHlink"/>
    </a:extraClrScheme>
    <a:extraClrScheme>
      <a:clrScheme name="template 7">
        <a:dk1>
          <a:srgbClr val="4D4D4D"/>
        </a:dk1>
        <a:lt1>
          <a:srgbClr val="FFFFFF"/>
        </a:lt1>
        <a:dk2>
          <a:srgbClr val="4D4D4D"/>
        </a:dk2>
        <a:lt2>
          <a:srgbClr val="4F5054"/>
        </a:lt2>
        <a:accent1>
          <a:srgbClr val="7E7F8E"/>
        </a:accent1>
        <a:accent2>
          <a:srgbClr val="C0C1C5"/>
        </a:accent2>
        <a:accent3>
          <a:srgbClr val="FFFFFF"/>
        </a:accent3>
        <a:accent4>
          <a:srgbClr val="404040"/>
        </a:accent4>
        <a:accent5>
          <a:srgbClr val="C0C0C6"/>
        </a:accent5>
        <a:accent6>
          <a:srgbClr val="AEAFB2"/>
        </a:accent6>
        <a:hlink>
          <a:srgbClr val="ACAFB7"/>
        </a:hlink>
        <a:folHlink>
          <a:srgbClr val="DDDDDD"/>
        </a:folHlink>
      </a:clrScheme>
      <a:clrMap bg1="lt1" tx1="dk1" bg2="lt2" tx2="dk2" accent1="accent1" accent2="accent2" accent3="accent3" accent4="accent4" accent5="accent5" accent6="accent6" hlink="hlink" folHlink="folHlink"/>
    </a:extraClrScheme>
    <a:extraClrScheme>
      <a:clrScheme name="template 8">
        <a:dk1>
          <a:srgbClr val="4D4D4D"/>
        </a:dk1>
        <a:lt1>
          <a:srgbClr val="FFFFFF"/>
        </a:lt1>
        <a:dk2>
          <a:srgbClr val="4D4D4D"/>
        </a:dk2>
        <a:lt2>
          <a:srgbClr val="85978F"/>
        </a:lt2>
        <a:accent1>
          <a:srgbClr val="9DA499"/>
        </a:accent1>
        <a:accent2>
          <a:srgbClr val="A5B9BA"/>
        </a:accent2>
        <a:accent3>
          <a:srgbClr val="FFFFFF"/>
        </a:accent3>
        <a:accent4>
          <a:srgbClr val="404040"/>
        </a:accent4>
        <a:accent5>
          <a:srgbClr val="CCCFCA"/>
        </a:accent5>
        <a:accent6>
          <a:srgbClr val="95A7A8"/>
        </a:accent6>
        <a:hlink>
          <a:srgbClr val="C6CCC6"/>
        </a:hlink>
        <a:folHlink>
          <a:srgbClr val="DDDDDD"/>
        </a:folHlink>
      </a:clrScheme>
      <a:clrMap bg1="lt1" tx1="dk1" bg2="lt2" tx2="dk2" accent1="accent1" accent2="accent2" accent3="accent3" accent4="accent4" accent5="accent5" accent6="accent6" hlink="hlink" folHlink="folHlink"/>
    </a:extraClrScheme>
    <a:extraClrScheme>
      <a:clrScheme name="template 9">
        <a:dk1>
          <a:srgbClr val="4D4D4D"/>
        </a:dk1>
        <a:lt1>
          <a:srgbClr val="FFFFFF"/>
        </a:lt1>
        <a:dk2>
          <a:srgbClr val="4D4D4D"/>
        </a:dk2>
        <a:lt2>
          <a:srgbClr val="484847"/>
        </a:lt2>
        <a:accent1>
          <a:srgbClr val="7C7C74"/>
        </a:accent1>
        <a:accent2>
          <a:srgbClr val="AFB2AA"/>
        </a:accent2>
        <a:accent3>
          <a:srgbClr val="FFFFFF"/>
        </a:accent3>
        <a:accent4>
          <a:srgbClr val="404040"/>
        </a:accent4>
        <a:accent5>
          <a:srgbClr val="BFBFBC"/>
        </a:accent5>
        <a:accent6>
          <a:srgbClr val="9EA19A"/>
        </a:accent6>
        <a:hlink>
          <a:srgbClr val="D4D2C6"/>
        </a:hlink>
        <a:folHlink>
          <a:srgbClr val="DDDDDD"/>
        </a:folHlink>
      </a:clrScheme>
      <a:clrMap bg1="lt1" tx1="dk1" bg2="lt2" tx2="dk2" accent1="accent1" accent2="accent2" accent3="accent3" accent4="accent4" accent5="accent5" accent6="accent6" hlink="hlink" folHlink="folHlink"/>
    </a:extraClrScheme>
    <a:extraClrScheme>
      <a:clrScheme name="template 10">
        <a:dk1>
          <a:srgbClr val="4D4D4D"/>
        </a:dk1>
        <a:lt1>
          <a:srgbClr val="FFFFFF"/>
        </a:lt1>
        <a:dk2>
          <a:srgbClr val="4D4D4D"/>
        </a:dk2>
        <a:lt2>
          <a:srgbClr val="18191C"/>
        </a:lt2>
        <a:accent1>
          <a:srgbClr val="1F2229"/>
        </a:accent1>
        <a:accent2>
          <a:srgbClr val="3B4A61"/>
        </a:accent2>
        <a:accent3>
          <a:srgbClr val="FFFFFF"/>
        </a:accent3>
        <a:accent4>
          <a:srgbClr val="404040"/>
        </a:accent4>
        <a:accent5>
          <a:srgbClr val="ABABAC"/>
        </a:accent5>
        <a:accent6>
          <a:srgbClr val="354257"/>
        </a:accent6>
        <a:hlink>
          <a:srgbClr val="718CAC"/>
        </a:hlink>
        <a:folHlink>
          <a:srgbClr val="DDDDDD"/>
        </a:folHlink>
      </a:clrScheme>
      <a:clrMap bg1="lt1" tx1="dk1" bg2="lt2" tx2="dk2" accent1="accent1" accent2="accent2" accent3="accent3" accent4="accent4" accent5="accent5" accent6="accent6" hlink="hlink" folHlink="folHlink"/>
    </a:extraClrScheme>
    <a:extraClrScheme>
      <a:clrScheme name="template 11">
        <a:dk1>
          <a:srgbClr val="4D4D4D"/>
        </a:dk1>
        <a:lt1>
          <a:srgbClr val="FFFFFF"/>
        </a:lt1>
        <a:dk2>
          <a:srgbClr val="4D4D4D"/>
        </a:dk2>
        <a:lt2>
          <a:srgbClr val="303030"/>
        </a:lt2>
        <a:accent1>
          <a:srgbClr val="C6714B"/>
        </a:accent1>
        <a:accent2>
          <a:srgbClr val="7FC3C3"/>
        </a:accent2>
        <a:accent3>
          <a:srgbClr val="FFFFFF"/>
        </a:accent3>
        <a:accent4>
          <a:srgbClr val="404040"/>
        </a:accent4>
        <a:accent5>
          <a:srgbClr val="DFBBB1"/>
        </a:accent5>
        <a:accent6>
          <a:srgbClr val="72B0B0"/>
        </a:accent6>
        <a:hlink>
          <a:srgbClr val="5D5D5D"/>
        </a:hlink>
        <a:folHlink>
          <a:srgbClr val="DDDDDD"/>
        </a:folHlink>
      </a:clrScheme>
      <a:clrMap bg1="lt1" tx1="dk1" bg2="lt2" tx2="dk2" accent1="accent1" accent2="accent2" accent3="accent3" accent4="accent4" accent5="accent5" accent6="accent6" hlink="hlink" folHlink="folHlink"/>
    </a:extraClrScheme>
    <a:extraClrScheme>
      <a:clrScheme name="template 12">
        <a:dk1>
          <a:srgbClr val="4D4D4D"/>
        </a:dk1>
        <a:lt1>
          <a:srgbClr val="FFFFFF"/>
        </a:lt1>
        <a:dk2>
          <a:srgbClr val="4D4D4D"/>
        </a:dk2>
        <a:lt2>
          <a:srgbClr val="292929"/>
        </a:lt2>
        <a:accent1>
          <a:srgbClr val="4D4D4D"/>
        </a:accent1>
        <a:accent2>
          <a:srgbClr val="808080"/>
        </a:accent2>
        <a:accent3>
          <a:srgbClr val="FFFFFF"/>
        </a:accent3>
        <a:accent4>
          <a:srgbClr val="404040"/>
        </a:accent4>
        <a:accent5>
          <a:srgbClr val="B2B2B2"/>
        </a:accent5>
        <a:accent6>
          <a:srgbClr val="737373"/>
        </a:accent6>
        <a:hlink>
          <a:srgbClr val="969696"/>
        </a:hlink>
        <a:folHlink>
          <a:srgbClr val="DDDDDD"/>
        </a:folHlink>
      </a:clrScheme>
      <a:clrMap bg1="lt1" tx1="dk1" bg2="lt2" tx2="dk2" accent1="accent1" accent2="accent2" accent3="accent3" accent4="accent4" accent5="accent5" accent6="accent6" hlink="hlink" folHlink="folHlink"/>
    </a:extraClrScheme>
    <a:extraClrScheme>
      <a:clrScheme name="template 13">
        <a:dk1>
          <a:srgbClr val="4D4D4D"/>
        </a:dk1>
        <a:lt1>
          <a:srgbClr val="FFFFFF"/>
        </a:lt1>
        <a:dk2>
          <a:srgbClr val="4D4D4D"/>
        </a:dk2>
        <a:lt2>
          <a:srgbClr val="BCC3C4"/>
        </a:lt2>
        <a:accent1>
          <a:srgbClr val="DE6900"/>
        </a:accent1>
        <a:accent2>
          <a:srgbClr val="647580"/>
        </a:accent2>
        <a:accent3>
          <a:srgbClr val="FFFFFF"/>
        </a:accent3>
        <a:accent4>
          <a:srgbClr val="404040"/>
        </a:accent4>
        <a:accent5>
          <a:srgbClr val="ECB9AA"/>
        </a:accent5>
        <a:accent6>
          <a:srgbClr val="5A6973"/>
        </a:accent6>
        <a:hlink>
          <a:srgbClr val="93A359"/>
        </a:hlink>
        <a:folHlink>
          <a:srgbClr val="DDDDDD"/>
        </a:folHlink>
      </a:clrScheme>
      <a:clrMap bg1="lt1" tx1="dk1" bg2="lt2" tx2="dk2" accent1="accent1" accent2="accent2" accent3="accent3" accent4="accent4" accent5="accent5" accent6="accent6" hlink="hlink" folHlink="folHlink"/>
    </a:extraClrScheme>
    <a:extraClrScheme>
      <a:clrScheme name="template 14">
        <a:dk1>
          <a:srgbClr val="4D4D4D"/>
        </a:dk1>
        <a:lt1>
          <a:srgbClr val="FFFFFF"/>
        </a:lt1>
        <a:dk2>
          <a:srgbClr val="4D4D4D"/>
        </a:dk2>
        <a:lt2>
          <a:srgbClr val="2A2621"/>
        </a:lt2>
        <a:accent1>
          <a:srgbClr val="B9B9B9"/>
        </a:accent1>
        <a:accent2>
          <a:srgbClr val="5F331B"/>
        </a:accent2>
        <a:accent3>
          <a:srgbClr val="FFFFFF"/>
        </a:accent3>
        <a:accent4>
          <a:srgbClr val="404040"/>
        </a:accent4>
        <a:accent5>
          <a:srgbClr val="D9D9D9"/>
        </a:accent5>
        <a:accent6>
          <a:srgbClr val="552D17"/>
        </a:accent6>
        <a:hlink>
          <a:srgbClr val="C4BBAD"/>
        </a:hlink>
        <a:folHlink>
          <a:srgbClr val="DDDDDD"/>
        </a:folHlink>
      </a:clrScheme>
      <a:clrMap bg1="lt1" tx1="dk1" bg2="lt2" tx2="dk2" accent1="accent1" accent2="accent2" accent3="accent3" accent4="accent4" accent5="accent5" accent6="accent6" hlink="hlink" folHlink="folHlink"/>
    </a:extraClrScheme>
    <a:extraClrScheme>
      <a:clrScheme name="template 15">
        <a:dk1>
          <a:srgbClr val="4D4D4D"/>
        </a:dk1>
        <a:lt1>
          <a:srgbClr val="FFFFFF"/>
        </a:lt1>
        <a:dk2>
          <a:srgbClr val="4D4D4D"/>
        </a:dk2>
        <a:lt2>
          <a:srgbClr val="2A2621"/>
        </a:lt2>
        <a:accent1>
          <a:srgbClr val="B9B9B9"/>
        </a:accent1>
        <a:accent2>
          <a:srgbClr val="6C4321"/>
        </a:accent2>
        <a:accent3>
          <a:srgbClr val="FFFFFF"/>
        </a:accent3>
        <a:accent4>
          <a:srgbClr val="404040"/>
        </a:accent4>
        <a:accent5>
          <a:srgbClr val="D9D9D9"/>
        </a:accent5>
        <a:accent6>
          <a:srgbClr val="613C1D"/>
        </a:accent6>
        <a:hlink>
          <a:srgbClr val="C4BBAD"/>
        </a:hlink>
        <a:folHlink>
          <a:srgbClr val="DDDDDD"/>
        </a:folHlink>
      </a:clrScheme>
      <a:clrMap bg1="lt1" tx1="dk1" bg2="lt2" tx2="dk2" accent1="accent1" accent2="accent2" accent3="accent3" accent4="accent4" accent5="accent5" accent6="accent6" hlink="hlink" folHlink="folHlink"/>
    </a:extraClrScheme>
    <a:extraClrScheme>
      <a:clrScheme name="template 16">
        <a:dk1>
          <a:srgbClr val="4D4D4D"/>
        </a:dk1>
        <a:lt1>
          <a:srgbClr val="FFFFFF"/>
        </a:lt1>
        <a:dk2>
          <a:srgbClr val="4D4D4D"/>
        </a:dk2>
        <a:lt2>
          <a:srgbClr val="393432"/>
        </a:lt2>
        <a:accent1>
          <a:srgbClr val="C1C1C1"/>
        </a:accent1>
        <a:accent2>
          <a:srgbClr val="F1D356"/>
        </a:accent2>
        <a:accent3>
          <a:srgbClr val="FFFFFF"/>
        </a:accent3>
        <a:accent4>
          <a:srgbClr val="404040"/>
        </a:accent4>
        <a:accent5>
          <a:srgbClr val="DDDDDD"/>
        </a:accent5>
        <a:accent6>
          <a:srgbClr val="DABF4D"/>
        </a:accent6>
        <a:hlink>
          <a:srgbClr val="787C72"/>
        </a:hlink>
        <a:folHlink>
          <a:srgbClr val="DDDDDD"/>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12704</TotalTime>
  <Words>1362</Words>
  <Application>Microsoft Macintosh PowerPoint</Application>
  <PresentationFormat>On-screen Show (4:3)</PresentationFormat>
  <Paragraphs>164</Paragraphs>
  <Slides>25</Slides>
  <Notes>8</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25</vt:i4>
      </vt:variant>
    </vt:vector>
  </HeadingPairs>
  <TitlesOfParts>
    <vt:vector size="30" baseType="lpstr">
      <vt:lpstr>-apple-system</vt:lpstr>
      <vt:lpstr>Arial</vt:lpstr>
      <vt:lpstr>Futura LT Book</vt:lpstr>
      <vt:lpstr>Verdana</vt:lpstr>
      <vt:lpstr>template</vt:lpstr>
      <vt:lpstr>FINAL PROJECT </vt:lpstr>
      <vt:lpstr>Overview of the Project</vt:lpstr>
      <vt:lpstr>Why was This Topic Chosen?</vt:lpstr>
      <vt:lpstr>Why was This Topic Chosen?</vt:lpstr>
      <vt:lpstr>Data Description</vt:lpstr>
      <vt:lpstr>What Was Planned To Answer</vt:lpstr>
      <vt:lpstr>Data Description The Variables</vt:lpstr>
      <vt:lpstr>The Database Schema</vt:lpstr>
      <vt:lpstr>Technologies Used in the Project</vt:lpstr>
      <vt:lpstr>Technologies Used in the Project</vt:lpstr>
      <vt:lpstr>Analysis on the Machine Learning Model Model 1</vt:lpstr>
      <vt:lpstr>Analysis on the Machine Learning Model Model 2</vt:lpstr>
      <vt:lpstr>Analysis on the Machine Learning Model Model 2</vt:lpstr>
      <vt:lpstr>Analysis on the Machine Learning Model Model 2</vt:lpstr>
      <vt:lpstr>Performance Comparison of  2 Models</vt:lpstr>
      <vt:lpstr>Performance Observation of 2 Models</vt:lpstr>
      <vt:lpstr>Top 10 Most Important Features</vt:lpstr>
      <vt:lpstr>Refining The Model</vt:lpstr>
      <vt:lpstr>Performance Comparison of  4 Models</vt:lpstr>
      <vt:lpstr>Conclusion of Comparison</vt:lpstr>
      <vt:lpstr>Visualization of Predicted Values Vs. Actual Values </vt:lpstr>
      <vt:lpstr>Visualization of Predicted Values Vs. Actual Values </vt:lpstr>
      <vt:lpstr>Recommendations for a Future Analysis </vt:lpstr>
      <vt:lpstr>What Could Be Next?</vt:lpstr>
      <vt:lpstr>PowerPoint Presentation</vt:lpstr>
    </vt:vector>
  </TitlesOfParts>
  <Company>-</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Template</dc:title>
  <dc:creator>PoweredTemplates.com</dc:creator>
  <cp:lastModifiedBy>Lara Russo</cp:lastModifiedBy>
  <cp:revision>120</cp:revision>
  <dcterms:created xsi:type="dcterms:W3CDTF">2006-06-13T13:40:09Z</dcterms:created>
  <dcterms:modified xsi:type="dcterms:W3CDTF">2023-02-04T22:27:56Z</dcterms:modified>
</cp:coreProperties>
</file>

<file path=docProps/thumbnail.jpeg>
</file>